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4"/>
  </p:notesMasterIdLst>
  <p:handoutMasterIdLst>
    <p:handoutMasterId r:id="rId45"/>
  </p:handoutMasterIdLst>
  <p:sldIdLst>
    <p:sldId id="1583" r:id="rId5"/>
    <p:sldId id="1584" r:id="rId6"/>
    <p:sldId id="1630" r:id="rId7"/>
    <p:sldId id="1592" r:id="rId8"/>
    <p:sldId id="1593" r:id="rId9"/>
    <p:sldId id="1594" r:id="rId10"/>
    <p:sldId id="1623" r:id="rId11"/>
    <p:sldId id="1591" r:id="rId12"/>
    <p:sldId id="1597" r:id="rId13"/>
    <p:sldId id="1598" r:id="rId14"/>
    <p:sldId id="1600" r:id="rId15"/>
    <p:sldId id="1599" r:id="rId16"/>
    <p:sldId id="1601" r:id="rId17"/>
    <p:sldId id="1605" r:id="rId18"/>
    <p:sldId id="1615" r:id="rId19"/>
    <p:sldId id="1616" r:id="rId20"/>
    <p:sldId id="1625" r:id="rId21"/>
    <p:sldId id="1614" r:id="rId22"/>
    <p:sldId id="1596" r:id="rId23"/>
    <p:sldId id="1556" r:id="rId24"/>
    <p:sldId id="1559" r:id="rId25"/>
    <p:sldId id="1561" r:id="rId26"/>
    <p:sldId id="1562" r:id="rId27"/>
    <p:sldId id="1563" r:id="rId28"/>
    <p:sldId id="1564" r:id="rId29"/>
    <p:sldId id="1565" r:id="rId30"/>
    <p:sldId id="1633" r:id="rId31"/>
    <p:sldId id="1603" r:id="rId32"/>
    <p:sldId id="1568" r:id="rId33"/>
    <p:sldId id="1569" r:id="rId34"/>
    <p:sldId id="1570" r:id="rId35"/>
    <p:sldId id="1571" r:id="rId36"/>
    <p:sldId id="1602" r:id="rId37"/>
    <p:sldId id="1573" r:id="rId38"/>
    <p:sldId id="1574" r:id="rId39"/>
    <p:sldId id="1634" r:id="rId40"/>
    <p:sldId id="1577" r:id="rId41"/>
    <p:sldId id="1585" r:id="rId42"/>
    <p:sldId id="1631"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583"/>
            <p14:sldId id="1584"/>
            <p14:sldId id="1630"/>
            <p14:sldId id="1592"/>
            <p14:sldId id="1593"/>
            <p14:sldId id="1594"/>
            <p14:sldId id="1623"/>
            <p14:sldId id="1591"/>
            <p14:sldId id="1597"/>
            <p14:sldId id="1598"/>
            <p14:sldId id="1600"/>
            <p14:sldId id="1599"/>
            <p14:sldId id="1601"/>
            <p14:sldId id="1605"/>
            <p14:sldId id="1615"/>
            <p14:sldId id="1616"/>
            <p14:sldId id="1625"/>
            <p14:sldId id="1614"/>
            <p14:sldId id="1596"/>
            <p14:sldId id="1556"/>
            <p14:sldId id="1559"/>
            <p14:sldId id="1561"/>
            <p14:sldId id="1562"/>
            <p14:sldId id="1563"/>
            <p14:sldId id="1564"/>
            <p14:sldId id="1565"/>
            <p14:sldId id="1633"/>
            <p14:sldId id="1603"/>
            <p14:sldId id="1568"/>
            <p14:sldId id="1569"/>
            <p14:sldId id="1570"/>
            <p14:sldId id="1571"/>
            <p14:sldId id="1602"/>
            <p14:sldId id="1573"/>
            <p14:sldId id="1574"/>
            <p14:sldId id="1634"/>
            <p14:sldId id="1577"/>
            <p14:sldId id="1585"/>
            <p14:sldId id="1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6412" autoAdjust="0"/>
  </p:normalViewPr>
  <p:slideViewPr>
    <p:cSldViewPr>
      <p:cViewPr varScale="1">
        <p:scale>
          <a:sx n="105" d="100"/>
          <a:sy n="105" d="100"/>
        </p:scale>
        <p:origin x="78" y="1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5/7/2017 11:04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5/7/2017 11:04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0767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a:prstGeom prst="rect">
            <a:avLst/>
          </a:prstGeom>
        </p:spPr>
      </p:sp>
      <p:sp>
        <p:nvSpPr>
          <p:cNvPr id="3" name="Notes Placeholder 2"/>
          <p:cNvSpPr>
            <a:spLocks noGrp="1"/>
          </p:cNvSpPr>
          <p:nvPr>
            <p:ph type="body" idx="1"/>
          </p:nvPr>
        </p:nvSpPr>
        <p:spPr>
          <a:xfrm>
            <a:off x="693420" y="4379595"/>
            <a:ext cx="5547360" cy="414909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27775" y="0"/>
            <a:ext cx="3004820" cy="461010"/>
          </a:xfrm>
          <a:prstGeom prst="rect">
            <a:avLst/>
          </a:prstGeom>
        </p:spPr>
        <p:txBody>
          <a:bodyPr/>
          <a:lstStyle/>
          <a:p>
            <a:fld id="{2CB8296B-8E3A-4B2C-9983-2A2FCC44FCAD}" type="datetime1">
              <a:rPr lang="en-US" smtClean="0"/>
              <a:t>5/7/2017</a:t>
            </a:fld>
            <a:endParaRPr lang="en-US" dirty="0"/>
          </a:p>
        </p:txBody>
      </p:sp>
      <p:sp>
        <p:nvSpPr>
          <p:cNvPr id="5" name="Footer Placeholder 4"/>
          <p:cNvSpPr>
            <a:spLocks noGrp="1"/>
          </p:cNvSpPr>
          <p:nvPr>
            <p:ph type="ftr" sz="quarter" idx="11"/>
          </p:nvPr>
        </p:nvSpPr>
        <p:spPr>
          <a:xfrm>
            <a:off x="0" y="8757590"/>
            <a:ext cx="6240780" cy="46101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240780" y="8757590"/>
            <a:ext cx="691815" cy="461010"/>
          </a:xfrm>
          <a:prstGeom prst="rect">
            <a:avLst/>
          </a:prstGeom>
        </p:spPr>
        <p:txBody>
          <a:bodyPr/>
          <a:lstStyle/>
          <a:p>
            <a:fld id="{8B263312-38AA-4E1E-B2B5-0F8F122B24FE}" type="slidenum">
              <a:rPr lang="en-US" smtClean="0"/>
              <a:pPr/>
              <a:t>13</a:t>
            </a:fld>
            <a:endParaRPr lang="en-US" dirty="0"/>
          </a:p>
        </p:txBody>
      </p:sp>
      <p:sp>
        <p:nvSpPr>
          <p:cNvPr id="8" name="Header Placeholder 7"/>
          <p:cNvSpPr>
            <a:spLocks noGrp="1"/>
          </p:cNvSpPr>
          <p:nvPr>
            <p:ph type="hdr" sz="quarter" idx="13"/>
          </p:nvPr>
        </p:nvSpPr>
        <p:spPr>
          <a:xfrm>
            <a:off x="0" y="0"/>
            <a:ext cx="3004820" cy="46101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20330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3318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52464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1938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6994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71938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5/7/2017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8372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574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16960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01630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19353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8475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mAP</a:t>
            </a:r>
            <a:r>
              <a:rPr lang="en-US" dirty="0"/>
              <a:t>—mean</a:t>
            </a:r>
            <a:r>
              <a:rPr lang="en-US" baseline="0" dirty="0"/>
              <a:t> of average precision across 21 classes in the dataset</a:t>
            </a:r>
          </a:p>
          <a:p>
            <a:endParaRPr lang="en-US" baseline="0" dirty="0"/>
          </a:p>
          <a:p>
            <a:r>
              <a:rPr lang="en-US" baseline="0" dirty="0"/>
              <a:t>AP—like precision (how many of the boxes you predicted are this class are actually this class?) but also takes into account the ranking of the boxes. It’s worse if you’re wrong when the algorithm was very sure and gave the box a high confidence score than when the box has a low confidence score.</a:t>
            </a:r>
          </a:p>
          <a:p>
            <a:endParaRPr lang="en-US" baseline="0" dirty="0"/>
          </a:p>
          <a:p>
            <a:r>
              <a:rPr lang="en-US" baseline="0" dirty="0"/>
              <a:t>4 point off but lots of stuff we could be doing better</a:t>
            </a:r>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30</a:t>
            </a:fld>
            <a:endParaRPr lang="en-US"/>
          </a:p>
        </p:txBody>
      </p:sp>
    </p:spTree>
    <p:extLst>
      <p:ext uri="{BB962C8B-B14F-4D97-AF65-F5344CB8AC3E}">
        <p14:creationId xmlns:p14="http://schemas.microsoft.com/office/powerpoint/2010/main" val="2682439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31</a:t>
            </a:fld>
            <a:endParaRPr lang="en-US"/>
          </a:p>
        </p:txBody>
      </p:sp>
    </p:spTree>
    <p:extLst>
      <p:ext uri="{BB962C8B-B14F-4D97-AF65-F5344CB8AC3E}">
        <p14:creationId xmlns:p14="http://schemas.microsoft.com/office/powerpoint/2010/main" val="2105654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32</a:t>
            </a:fld>
            <a:endParaRPr lang="en-US"/>
          </a:p>
        </p:txBody>
      </p:sp>
    </p:spTree>
    <p:extLst>
      <p:ext uri="{BB962C8B-B14F-4D97-AF65-F5344CB8AC3E}">
        <p14:creationId xmlns:p14="http://schemas.microsoft.com/office/powerpoint/2010/main" val="4149215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15363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5/7/2017 11:04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558944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27F603A-779F-4101-9B83-C34650C566A7}"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2003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5/7/2017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03755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5/7/2017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4393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5/7/2017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128342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5/7/2017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369201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8665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5/7/2017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466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95588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61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1.gif"/><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31.gif"/><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azure/ImageSimilarityUsingCntk" TargetMode="Externa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github.com/azure/ObjectDetectionUsingCntk"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19.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9690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991588"/>
          </a:xfrm>
        </p:spPr>
        <p:txBody>
          <a:bodyPr/>
          <a:lstStyle/>
          <a:p>
            <a:pPr marL="0" indent="0">
              <a:buNone/>
            </a:pPr>
            <a:endParaRPr lang="en-US" sz="3600" dirty="0"/>
          </a:p>
          <a:p>
            <a:pPr lvl="1"/>
            <a:endParaRPr lang="en-US" sz="2000" dirty="0">
              <a:latin typeface="+mj-lt"/>
            </a:endParaRPr>
          </a:p>
          <a:p>
            <a:pPr lvl="1"/>
            <a:r>
              <a:rPr lang="en-US" sz="2000" dirty="0">
                <a:latin typeface="+mj-lt"/>
              </a:rPr>
              <a:t>Use a state-of-the-art Deep Neural Network, such as ResNet architecture</a:t>
            </a:r>
          </a:p>
          <a:p>
            <a:pPr lvl="1"/>
            <a:r>
              <a:rPr lang="en-US" sz="2000" dirty="0">
                <a:latin typeface="+mj-lt"/>
              </a:rPr>
              <a:t>Pre-train DNN on ImageNet (contains millions of images with ground truth labels)</a:t>
            </a:r>
          </a:p>
          <a:p>
            <a:pPr marL="342900" lvl="1" indent="0">
              <a:buNone/>
            </a:pPr>
            <a:br>
              <a:rPr lang="en-US" sz="2000" b="1" dirty="0">
                <a:latin typeface="+mj-lt"/>
              </a:rPr>
            </a:br>
            <a:r>
              <a:rPr lang="en-US" sz="2000" b="1" dirty="0">
                <a:latin typeface="+mj-lt"/>
              </a:rPr>
              <a:t>Option 1:</a:t>
            </a:r>
            <a:r>
              <a:rPr lang="en-US" sz="2000" dirty="0">
                <a:latin typeface="+mj-lt"/>
              </a:rPr>
              <a:t> Keep DNN fixed, classification using SVM </a:t>
            </a:r>
            <a:r>
              <a:rPr lang="en-US" sz="2000" dirty="0">
                <a:latin typeface="Wingdings 3" panose="05040102010807070707" pitchFamily="18" charset="2"/>
              </a:rPr>
              <a:t>g</a:t>
            </a:r>
            <a:r>
              <a:rPr lang="en-US" sz="2000" dirty="0">
                <a:latin typeface="+mj-lt"/>
              </a:rPr>
              <a:t> simple, no GPU required, often good accuracies</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pic>
        <p:nvPicPr>
          <p:cNvPr id="18" name="Picture 8" descr="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spTree>
    <p:extLst>
      <p:ext uri="{BB962C8B-B14F-4D97-AF65-F5344CB8AC3E}">
        <p14:creationId xmlns:p14="http://schemas.microsoft.com/office/powerpoint/2010/main" val="8434963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Published results</a:t>
            </a:r>
          </a:p>
        </p:txBody>
      </p:sp>
      <p:pic>
        <p:nvPicPr>
          <p:cNvPr id="4" name="Picture 3"/>
          <p:cNvPicPr>
            <a:picLocks noChangeAspect="1"/>
          </p:cNvPicPr>
          <p:nvPr/>
        </p:nvPicPr>
        <p:blipFill>
          <a:blip r:embed="rId2"/>
          <a:stretch>
            <a:fillRect/>
          </a:stretch>
        </p:blipFill>
        <p:spPr>
          <a:xfrm>
            <a:off x="4585738" y="4183062"/>
            <a:ext cx="5583238" cy="2291444"/>
          </a:xfrm>
          <a:prstGeom prst="rect">
            <a:avLst/>
          </a:prstGeom>
        </p:spPr>
      </p:pic>
      <p:sp>
        <p:nvSpPr>
          <p:cNvPr id="8" name="Text Placeholder 1"/>
          <p:cNvSpPr>
            <a:spLocks noGrp="1"/>
          </p:cNvSpPr>
          <p:nvPr>
            <p:ph type="body" sz="quarter" idx="10"/>
          </p:nvPr>
        </p:nvSpPr>
        <p:spPr>
          <a:xfrm>
            <a:off x="274637" y="1212850"/>
            <a:ext cx="11963399" cy="3330142"/>
          </a:xfrm>
        </p:spPr>
        <p:txBody>
          <a:bodyPr/>
          <a:lstStyle/>
          <a:p>
            <a:pPr marL="0" indent="0">
              <a:buNone/>
            </a:pPr>
            <a:endParaRPr lang="en-US" sz="3600" dirty="0"/>
          </a:p>
          <a:p>
            <a:pPr marL="0" indent="0">
              <a:buNone/>
            </a:pPr>
            <a:endParaRPr lang="en-US" sz="2000" dirty="0"/>
          </a:p>
          <a:p>
            <a:pPr marL="0" indent="0">
              <a:buNone/>
            </a:pPr>
            <a:endParaRPr lang="en-US" sz="2000" dirty="0"/>
          </a:p>
          <a:p>
            <a:pPr lvl="1"/>
            <a:r>
              <a:rPr lang="en-US" sz="2000" dirty="0">
                <a:latin typeface="+mj-lt"/>
              </a:rPr>
              <a:t>Many papers looking into options 1 and 2, e.g.: “</a:t>
            </a:r>
            <a:r>
              <a:rPr lang="en-US" sz="2000" i="1" dirty="0">
                <a:latin typeface="+mj-lt"/>
              </a:rPr>
              <a:t>CNN features off-the-shelf: an astounding baseline for recognition</a:t>
            </a:r>
            <a:r>
              <a:rPr lang="en-US" sz="2000" dirty="0">
                <a:latin typeface="+mj-lt"/>
              </a:rPr>
              <a:t>” by </a:t>
            </a:r>
            <a:r>
              <a:rPr lang="en-US" sz="2000" dirty="0" err="1">
                <a:latin typeface="+mj-lt"/>
              </a:rPr>
              <a:t>Razavian</a:t>
            </a:r>
            <a:r>
              <a:rPr lang="en-US" sz="2000" dirty="0">
                <a:latin typeface="+mj-lt"/>
              </a:rPr>
              <a:t> et. al. [2014]</a:t>
            </a:r>
          </a:p>
          <a:p>
            <a:pPr lvl="1"/>
            <a:r>
              <a:rPr lang="en-US" sz="2000" dirty="0">
                <a:latin typeface="+mj-lt"/>
              </a:rPr>
              <a:t>Using a pre-trained DNN shown to achieve very good results in a large variety of tasks</a:t>
            </a:r>
          </a:p>
          <a:p>
            <a:pPr lvl="1"/>
            <a:r>
              <a:rPr lang="en-US" sz="2000" dirty="0">
                <a:latin typeface="+mj-lt"/>
              </a:rPr>
              <a:t>High accuracy especially if images are similar to ImageNet</a:t>
            </a:r>
          </a:p>
          <a:p>
            <a:pPr marL="342900" lvl="1" indent="0">
              <a:buNone/>
            </a:pPr>
            <a:endParaRPr lang="en-US" sz="2000" dirty="0">
              <a:latin typeface="+mj-lt"/>
            </a:endParaRPr>
          </a:p>
          <a:p>
            <a:pPr marL="342900" lvl="1" indent="0">
              <a:buNone/>
            </a:pPr>
            <a:endParaRPr lang="en-US" sz="2000" dirty="0">
              <a:latin typeface="+mj-lt"/>
            </a:endParaRPr>
          </a:p>
        </p:txBody>
      </p:sp>
      <p:sp>
        <p:nvSpPr>
          <p:cNvPr id="9" name="TextBox 8"/>
          <p:cNvSpPr txBox="1"/>
          <p:nvPr/>
        </p:nvSpPr>
        <p:spPr>
          <a:xfrm>
            <a:off x="1798637" y="4062860"/>
            <a:ext cx="2819400" cy="1181862"/>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Competitive results from [1] using a pre-trained DNN without retraining (option 1) </a:t>
            </a:r>
          </a:p>
        </p:txBody>
      </p:sp>
    </p:spTree>
    <p:extLst>
      <p:ext uri="{BB962C8B-B14F-4D97-AF65-F5344CB8AC3E}">
        <p14:creationId xmlns:p14="http://schemas.microsoft.com/office/powerpoint/2010/main" val="8549547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3268587"/>
          </a:xfrm>
        </p:spPr>
        <p:txBody>
          <a:bodyPr/>
          <a:lstStyle/>
          <a:p>
            <a:pPr marL="0" indent="0">
              <a:buNone/>
            </a:pPr>
            <a:endParaRPr lang="en-US" sz="3600" dirty="0"/>
          </a:p>
          <a:p>
            <a:pPr lvl="1"/>
            <a:endParaRPr lang="en-US" sz="2000" b="1" dirty="0">
              <a:latin typeface="+mj-lt"/>
            </a:endParaRPr>
          </a:p>
          <a:p>
            <a:pPr marL="342900" lvl="1" indent="0">
              <a:buNone/>
            </a:pPr>
            <a:r>
              <a:rPr lang="en-US" sz="2000" b="1" dirty="0">
                <a:latin typeface="+mj-lt"/>
              </a:rPr>
              <a:t>Option 2</a:t>
            </a:r>
            <a:r>
              <a:rPr lang="en-US" sz="2000" dirty="0">
                <a:latin typeface="+mj-lt"/>
              </a:rPr>
              <a:t>: add classification to DNN and retrain full network using new dataset</a:t>
            </a:r>
          </a:p>
          <a:p>
            <a:pPr marL="342900" lvl="1" indent="0">
              <a:buNone/>
            </a:pPr>
            <a:br>
              <a:rPr lang="en-US" sz="2000" dirty="0">
                <a:latin typeface="Wingdings 3" panose="05040102010807070707" pitchFamily="18" charset="2"/>
              </a:rPr>
            </a:br>
            <a:r>
              <a:rPr lang="en-US" sz="2000" dirty="0">
                <a:latin typeface="Wingdings 3" panose="05040102010807070707" pitchFamily="18" charset="2"/>
              </a:rPr>
              <a:t>g</a:t>
            </a:r>
            <a:r>
              <a:rPr lang="en-US" sz="2000" dirty="0">
                <a:latin typeface="+mj-lt"/>
              </a:rPr>
              <a:t> Pro: improvement in accuracy especially if the task-specific images are very different from ImageNet and without the needing a large number of training examples.</a:t>
            </a:r>
          </a:p>
          <a:p>
            <a:pPr marL="342900" lvl="1" indent="0">
              <a:buNone/>
            </a:pPr>
            <a:r>
              <a:rPr lang="en-US" sz="2000" dirty="0">
                <a:latin typeface="Wingdings 3" panose="05040102010807070707" pitchFamily="18" charset="2"/>
              </a:rPr>
              <a:t>g</a:t>
            </a:r>
            <a:r>
              <a:rPr lang="en-US" sz="2000" dirty="0">
                <a:latin typeface="+mj-lt"/>
              </a:rPr>
              <a:t> Con: GPU, much slower to train, requires expert knowledge</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24" name="Straight Arrow Connector 23"/>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27" name="Picture 2" descr="http://www.fun-stuff-to-do.com/images/my-funny-dear-or-deer-dog-santas-got-a-new-reindeer-2146458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a:off x="6599237" y="4868862"/>
            <a:ext cx="315012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pic>
        <p:nvPicPr>
          <p:cNvPr id="31" name="Picture 4" descr="Artificial neural network.sv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4" name="TextBox 13"/>
          <p:cNvSpPr txBox="1"/>
          <p:nvPr/>
        </p:nvSpPr>
        <p:spPr>
          <a:xfrm>
            <a:off x="3638644" y="5813728"/>
            <a:ext cx="312970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Featurization and classification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Tree>
    <p:extLst>
      <p:ext uri="{BB962C8B-B14F-4D97-AF65-F5344CB8AC3E}">
        <p14:creationId xmlns:p14="http://schemas.microsoft.com/office/powerpoint/2010/main" val="471948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8637" y="1505806"/>
            <a:ext cx="6248400" cy="4354753"/>
          </a:xfrm>
          <a:prstGeom prst="rect">
            <a:avLst/>
          </a:prstGeom>
        </p:spPr>
      </p:pic>
      <p:sp>
        <p:nvSpPr>
          <p:cNvPr id="11" name="Text Placeholder 1"/>
          <p:cNvSpPr>
            <a:spLocks noGrp="1"/>
          </p:cNvSpPr>
          <p:nvPr>
            <p:ph type="body" sz="quarter" idx="10"/>
          </p:nvPr>
        </p:nvSpPr>
        <p:spPr>
          <a:xfrm>
            <a:off x="274638" y="1212850"/>
            <a:ext cx="4114799" cy="4579715"/>
          </a:xfrm>
        </p:spPr>
        <p:txBody>
          <a:bodyPr/>
          <a:lstStyle/>
          <a:p>
            <a:endParaRPr lang="en-US" sz="3600" dirty="0"/>
          </a:p>
          <a:p>
            <a:pPr marL="0" indent="0">
              <a:buNone/>
            </a:pPr>
            <a:endParaRPr lang="en-US" sz="3600" dirty="0"/>
          </a:p>
          <a:p>
            <a:pPr marL="0" indent="0">
              <a:buNone/>
            </a:pPr>
            <a:endParaRPr lang="en-US" sz="3600" dirty="0"/>
          </a:p>
          <a:p>
            <a:pPr lvl="1"/>
            <a:r>
              <a:rPr lang="en-US" sz="2000" dirty="0">
                <a:latin typeface="+mj-lt"/>
              </a:rPr>
              <a:t>Research dataset with &gt;10 million images</a:t>
            </a:r>
          </a:p>
          <a:p>
            <a:pPr lvl="1"/>
            <a:r>
              <a:rPr lang="en-US" sz="2000" dirty="0">
                <a:latin typeface="+mj-lt"/>
              </a:rPr>
              <a:t>Each image annotated with </a:t>
            </a:r>
            <a:r>
              <a:rPr lang="en-US" sz="2000" u="sng" dirty="0">
                <a:latin typeface="+mj-lt"/>
              </a:rPr>
              <a:t>exactly</a:t>
            </a:r>
            <a:r>
              <a:rPr lang="en-US" sz="2000" dirty="0">
                <a:latin typeface="+mj-lt"/>
              </a:rPr>
              <a:t> one label (of the main object in the image) </a:t>
            </a:r>
          </a:p>
          <a:p>
            <a:pPr lvl="1"/>
            <a:r>
              <a:rPr lang="en-US" sz="2000" dirty="0">
                <a:latin typeface="+mj-lt"/>
              </a:rPr>
              <a:t>Wide range of labels, e.g.</a:t>
            </a:r>
            <a:br>
              <a:rPr lang="en-US" sz="2000" dirty="0">
                <a:latin typeface="+mj-lt"/>
              </a:rPr>
            </a:br>
            <a:r>
              <a:rPr lang="en-US" sz="2000" dirty="0">
                <a:latin typeface="+mj-lt"/>
              </a:rPr>
              <a:t>101 different hunting dog breeds</a:t>
            </a:r>
            <a:br>
              <a:rPr lang="en-US" sz="2000" dirty="0">
                <a:latin typeface="+mj-lt"/>
              </a:rPr>
            </a:br>
            <a:endParaRPr lang="en-US" sz="2000" dirty="0"/>
          </a:p>
        </p:txBody>
      </p:sp>
      <p:sp>
        <p:nvSpPr>
          <p:cNvPr id="12" name="Title 2"/>
          <p:cNvSpPr>
            <a:spLocks noGrp="1"/>
          </p:cNvSpPr>
          <p:nvPr>
            <p:ph type="title"/>
          </p:nvPr>
        </p:nvSpPr>
        <p:spPr>
          <a:xfrm>
            <a:off x="274639" y="295274"/>
            <a:ext cx="11889564" cy="917575"/>
          </a:xfrm>
        </p:spPr>
        <p:txBody>
          <a:bodyPr/>
          <a:lstStyle/>
          <a:p>
            <a:r>
              <a:rPr lang="en-US" dirty="0"/>
              <a:t>ImageNet dataset</a:t>
            </a:r>
          </a:p>
        </p:txBody>
      </p:sp>
      <p:cxnSp>
        <p:nvCxnSpPr>
          <p:cNvPr id="3" name="Straight Arrow Connector 2"/>
          <p:cNvCxnSpPr/>
          <p:nvPr/>
        </p:nvCxnSpPr>
        <p:spPr>
          <a:xfrm flipV="1">
            <a:off x="4541837" y="2811462"/>
            <a:ext cx="1600200" cy="1066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80137" y="5860559"/>
            <a:ext cx="510540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ImageNet taxonomy with example images for “English foxhound”</a:t>
            </a:r>
          </a:p>
        </p:txBody>
      </p:sp>
      <p:pic>
        <p:nvPicPr>
          <p:cNvPr id="10" name="Picture 9"/>
          <p:cNvPicPr>
            <a:picLocks noChangeAspect="1"/>
          </p:cNvPicPr>
          <p:nvPr/>
        </p:nvPicPr>
        <p:blipFill>
          <a:blip r:embed="rId4"/>
          <a:stretch>
            <a:fillRect/>
          </a:stretch>
        </p:blipFill>
        <p:spPr>
          <a:xfrm>
            <a:off x="729473" y="2278943"/>
            <a:ext cx="3050364" cy="640576"/>
          </a:xfrm>
          <a:prstGeom prst="rect">
            <a:avLst/>
          </a:prstGeom>
        </p:spPr>
      </p:pic>
    </p:spTree>
    <p:extLst>
      <p:ext uri="{BB962C8B-B14F-4D97-AF65-F5344CB8AC3E}">
        <p14:creationId xmlns:p14="http://schemas.microsoft.com/office/powerpoint/2010/main" val="32444859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Similarity</a:t>
            </a:r>
          </a:p>
        </p:txBody>
      </p:sp>
    </p:spTree>
    <p:extLst>
      <p:ext uri="{BB962C8B-B14F-4D97-AF65-F5344CB8AC3E}">
        <p14:creationId xmlns:p14="http://schemas.microsoft.com/office/powerpoint/2010/main" val="123866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653034"/>
          </a:xfrm>
        </p:spPr>
        <p:txBody>
          <a:bodyPr/>
          <a:lstStyle/>
          <a:p>
            <a:pPr marL="0" indent="0">
              <a:buNone/>
            </a:pPr>
            <a:endParaRPr lang="en-US" sz="3600" dirty="0"/>
          </a:p>
          <a:p>
            <a:pPr lvl="1"/>
            <a:endParaRPr lang="en-US" sz="2000" dirty="0">
              <a:latin typeface="+mj-lt"/>
            </a:endParaRPr>
          </a:p>
          <a:p>
            <a:pPr marL="228600" lvl="1" indent="0">
              <a:buNone/>
            </a:pPr>
            <a:br>
              <a:rPr lang="en-US" sz="2000" dirty="0">
                <a:latin typeface="+mj-lt"/>
              </a:rPr>
            </a:br>
            <a:endParaRPr lang="en-US" sz="2000" dirty="0">
              <a:latin typeface="+mj-lt"/>
            </a:endParaRPr>
          </a:p>
          <a:p>
            <a:pPr lvl="1"/>
            <a:r>
              <a:rPr lang="en-US" sz="2000" dirty="0">
                <a:latin typeface="+mj-lt"/>
              </a:rPr>
              <a:t>Pipeline from image classification</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23" name="Picture 8" descr=" "/>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8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Similarity between two images</a:t>
            </a:r>
          </a:p>
        </p:txBody>
      </p: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cxnSp>
        <p:nvCxnSpPr>
          <p:cNvPr id="23" name="Straight Arrow Connector 22"/>
          <p:cNvCxnSpPr/>
          <p:nvPr/>
        </p:nvCxnSpPr>
        <p:spPr>
          <a:xfrm>
            <a:off x="3489039"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186287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5636408" y="216767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p:cNvCxnSpPr/>
          <p:nvPr/>
        </p:nvCxnSpPr>
        <p:spPr>
          <a:xfrm>
            <a:off x="6218237"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65837" y="226341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8" name="Picture 7"/>
          <p:cNvPicPr>
            <a:picLocks noChangeAspect="1"/>
          </p:cNvPicPr>
          <p:nvPr/>
        </p:nvPicPr>
        <p:blipFill>
          <a:blip r:embed="rId5"/>
          <a:stretch>
            <a:fillRect/>
          </a:stretch>
        </p:blipFill>
        <p:spPr>
          <a:xfrm>
            <a:off x="1229952" y="1935389"/>
            <a:ext cx="2092083" cy="1394722"/>
          </a:xfrm>
          <a:prstGeom prst="rect">
            <a:avLst/>
          </a:prstGeom>
        </p:spPr>
      </p:pic>
      <p:sp>
        <p:nvSpPr>
          <p:cNvPr id="29" name="TextBox 28"/>
          <p:cNvSpPr txBox="1"/>
          <p:nvPr/>
        </p:nvSpPr>
        <p:spPr>
          <a:xfrm>
            <a:off x="3734159" y="1343364"/>
            <a:ext cx="219068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92D050"/>
                </a:solidFill>
              </a:rPr>
              <a:t>Same DNN</a:t>
            </a:r>
          </a:p>
        </p:txBody>
      </p:sp>
      <p:sp>
        <p:nvSpPr>
          <p:cNvPr id="30" name="Rectangle 29"/>
          <p:cNvSpPr/>
          <p:nvPr/>
        </p:nvSpPr>
        <p:spPr bwMode="auto">
          <a:xfrm>
            <a:off x="4339758" y="1708029"/>
            <a:ext cx="1633489" cy="4105570"/>
          </a:xfrm>
          <a:prstGeom prst="rect">
            <a:avLst/>
          </a:prstGeom>
          <a:noFill/>
          <a:ln w="15875">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92D050"/>
              </a:solidFill>
              <a:ea typeface="Segoe UI" pitchFamily="34" charset="0"/>
              <a:cs typeface="Segoe UI" pitchFamily="34" charset="0"/>
            </a:endParaRPr>
          </a:p>
        </p:txBody>
      </p:sp>
      <p:sp>
        <p:nvSpPr>
          <p:cNvPr id="31" name="Double Bracket 30"/>
          <p:cNvSpPr/>
          <p:nvPr/>
        </p:nvSpPr>
        <p:spPr>
          <a:xfrm>
            <a:off x="7065794" y="2200525"/>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Double Bracket 31"/>
          <p:cNvSpPr/>
          <p:nvPr/>
        </p:nvSpPr>
        <p:spPr>
          <a:xfrm>
            <a:off x="7070591" y="4434421"/>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Rectangle 32"/>
              <p:cNvSpPr/>
              <p:nvPr/>
            </p:nvSpPr>
            <p:spPr>
              <a:xfrm>
                <a:off x="6826228" y="1851660"/>
                <a:ext cx="386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𝑢</m:t>
                          </m:r>
                        </m:e>
                      </m:acc>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6826228" y="1851660"/>
                <a:ext cx="3860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816568" y="4121018"/>
                <a:ext cx="378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𝑣</m:t>
                          </m:r>
                        </m:e>
                      </m:acc>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6816568" y="4121018"/>
                <a:ext cx="378950"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p:cNvCxnSpPr/>
          <p:nvPr/>
        </p:nvCxnSpPr>
        <p:spPr>
          <a:xfrm flipV="1">
            <a:off x="7560487" y="3993456"/>
            <a:ext cx="715150" cy="8287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76819" y="2650459"/>
            <a:ext cx="798818" cy="894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275637" y="3585130"/>
                <a:ext cx="1609480" cy="369332"/>
              </a:xfrm>
              <a:prstGeom prst="rect">
                <a:avLst/>
              </a:prstGeom>
            </p:spPr>
            <p:txBody>
              <a:bodyPr wrap="none">
                <a:spAutoFit/>
              </a:bodyPr>
              <a:lstStyle/>
              <a:p>
                <a:r>
                  <a:rPr lang="en-US" dirty="0">
                    <a:gradFill>
                      <a:gsLst>
                        <a:gs pos="1250">
                          <a:schemeClr val="tx1"/>
                        </a:gs>
                        <a:gs pos="100000">
                          <a:schemeClr val="tx1"/>
                        </a:gs>
                      </a:gsLst>
                      <a:lin ang="5400000" scaled="0"/>
                    </a:gradFill>
                  </a:rPr>
                  <a:t>Distance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𝑢</m:t>
                        </m:r>
                      </m:e>
                    </m:acc>
                  </m:oMath>
                </a14:m>
                <a:r>
                  <a:rPr lang="en-US" dirty="0">
                    <a:gradFill>
                      <a:gsLst>
                        <a:gs pos="1250">
                          <a:schemeClr val="tx1"/>
                        </a:gs>
                        <a:gs pos="100000">
                          <a:schemeClr val="tx1"/>
                        </a:gs>
                      </a:gsLst>
                      <a:lin ang="5400000" scaled="0"/>
                    </a:gradFill>
                  </a:rPr>
                  <a:t>,</a:t>
                </a:r>
                <a:r>
                  <a:rPr lang="en-US" dirty="0">
                    <a:gradFill>
                      <a:gsLst>
                        <a:gs pos="2917">
                          <a:schemeClr val="tx1"/>
                        </a:gs>
                        <a:gs pos="30000">
                          <a:schemeClr val="tx1"/>
                        </a:gs>
                      </a:gsLst>
                      <a:lin ang="5400000" scaled="0"/>
                    </a:gradFill>
                  </a:rPr>
                  <a:t>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𝑣</m:t>
                        </m:r>
                      </m:e>
                    </m:acc>
                  </m:oMath>
                </a14:m>
                <a:r>
                  <a:rPr lang="en-US" dirty="0">
                    <a:gradFill>
                      <a:gsLst>
                        <a:gs pos="1250">
                          <a:schemeClr val="tx1"/>
                        </a:gs>
                        <a:gs pos="100000">
                          <a:schemeClr val="tx1"/>
                        </a:gs>
                      </a:gsLst>
                      <a:lin ang="5400000" scaled="0"/>
                    </a:gradFill>
                  </a:rPr>
                  <a:t>)</a:t>
                </a:r>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8275637" y="3585130"/>
                <a:ext cx="1609480" cy="369332"/>
              </a:xfrm>
              <a:prstGeom prst="rect">
                <a:avLst/>
              </a:prstGeom>
              <a:blipFill>
                <a:blip r:embed="rId8"/>
                <a:stretch>
                  <a:fillRect/>
                </a:stretch>
              </a:blipFill>
            </p:spPr>
            <p:txBody>
              <a:bodyPr/>
              <a:lstStyle/>
              <a:p>
                <a:r>
                  <a:rPr lang="en-US">
                    <a:noFill/>
                  </a:rPr>
                  <a:t> </a:t>
                </a:r>
              </a:p>
            </p:txBody>
          </p:sp>
        </mc:Fallback>
      </mc:AlternateContent>
      <p:sp>
        <p:nvSpPr>
          <p:cNvPr id="45" name="TextBox 44"/>
          <p:cNvSpPr txBox="1"/>
          <p:nvPr/>
        </p:nvSpPr>
        <p:spPr>
          <a:xfrm>
            <a:off x="9190037" y="3983887"/>
            <a:ext cx="2233860" cy="2154436"/>
          </a:xfrm>
          <a:prstGeom prst="rect">
            <a:avLst/>
          </a:prstGeom>
          <a:noFill/>
          <a:ln>
            <a:solidFill>
              <a:schemeClr val="bg1">
                <a:lumMod val="75000"/>
              </a:schemeClr>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Possible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L1/L2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Correlation</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Cosine similarity</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Machine Learned distance (using a SVM)</a:t>
            </a:r>
          </a:p>
        </p:txBody>
      </p:sp>
    </p:spTree>
    <p:extLst>
      <p:ext uri="{BB962C8B-B14F-4D97-AF65-F5344CB8AC3E}">
        <p14:creationId xmlns:p14="http://schemas.microsoft.com/office/powerpoint/2010/main" val="3353668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1720" y="1683886"/>
            <a:ext cx="7772400" cy="4256462"/>
          </a:xfrm>
          <a:prstGeom prst="rect">
            <a:avLst/>
          </a:prstGeom>
        </p:spPr>
      </p:pic>
      <p:sp>
        <p:nvSpPr>
          <p:cNvPr id="7" name="TextBox 6"/>
          <p:cNvSpPr txBox="1"/>
          <p:nvPr/>
        </p:nvSpPr>
        <p:spPr>
          <a:xfrm>
            <a:off x="2790420" y="5940348"/>
            <a:ext cx="5715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Published image ranking website</a:t>
            </a:r>
          </a:p>
        </p:txBody>
      </p:sp>
      <p:sp>
        <p:nvSpPr>
          <p:cNvPr id="11" name="Title 2"/>
          <p:cNvSpPr>
            <a:spLocks noGrp="1"/>
          </p:cNvSpPr>
          <p:nvPr>
            <p:ph type="title"/>
          </p:nvPr>
        </p:nvSpPr>
        <p:spPr>
          <a:xfrm>
            <a:off x="274639" y="295274"/>
            <a:ext cx="11889564" cy="917575"/>
          </a:xfrm>
        </p:spPr>
        <p:txBody>
          <a:bodyPr/>
          <a:lstStyle/>
          <a:p>
            <a:r>
              <a:rPr lang="en-US" dirty="0"/>
              <a:t>Demo</a:t>
            </a:r>
          </a:p>
        </p:txBody>
      </p:sp>
      <p:sp>
        <p:nvSpPr>
          <p:cNvPr id="5" name="Rounded Rectangular Callout 10"/>
          <p:cNvSpPr/>
          <p:nvPr/>
        </p:nvSpPr>
        <p:spPr bwMode="auto">
          <a:xfrm>
            <a:off x="4618037" y="601662"/>
            <a:ext cx="4038600" cy="889000"/>
          </a:xfrm>
          <a:prstGeom prst="wedgeRoundRectCallout">
            <a:avLst>
              <a:gd name="adj1" fmla="val 5583"/>
              <a:gd name="adj2" fmla="val 16321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Individual similarities for texture, neck style, and sleeve length</a:t>
            </a:r>
          </a:p>
        </p:txBody>
      </p:sp>
      <p:sp>
        <p:nvSpPr>
          <p:cNvPr id="8" name="Rounded Rectangular Callout 10"/>
          <p:cNvSpPr/>
          <p:nvPr/>
        </p:nvSpPr>
        <p:spPr bwMode="auto">
          <a:xfrm>
            <a:off x="9190037" y="144462"/>
            <a:ext cx="1179917" cy="889000"/>
          </a:xfrm>
          <a:prstGeom prst="wedgeRoundRectCallout">
            <a:avLst>
              <a:gd name="adj1" fmla="val -46230"/>
              <a:gd name="adj2" fmla="val 149371"/>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image</a:t>
            </a:r>
          </a:p>
        </p:txBody>
      </p:sp>
      <p:pic>
        <p:nvPicPr>
          <p:cNvPr id="4" name="Picture 3"/>
          <p:cNvPicPr>
            <a:picLocks noChangeAspect="1"/>
          </p:cNvPicPr>
          <p:nvPr/>
        </p:nvPicPr>
        <p:blipFill>
          <a:blip r:embed="rId3"/>
          <a:stretch>
            <a:fillRect/>
          </a:stretch>
        </p:blipFill>
        <p:spPr>
          <a:xfrm>
            <a:off x="655637" y="5273923"/>
            <a:ext cx="928477" cy="666425"/>
          </a:xfrm>
          <a:prstGeom prst="rect">
            <a:avLst/>
          </a:prstGeom>
        </p:spPr>
      </p:pic>
    </p:spTree>
    <p:extLst>
      <p:ext uri="{BB962C8B-B14F-4D97-AF65-F5344CB8AC3E}">
        <p14:creationId xmlns:p14="http://schemas.microsoft.com/office/powerpoint/2010/main" val="1758797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image similarity ranker: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2"/>
              </a:rPr>
              <a:t>https://github.com/azure/ImageSimilarityUsingCntk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stretch>
            <a:fillRect/>
          </a:stretch>
        </p:blipFill>
        <p:spPr>
          <a:xfrm>
            <a:off x="5989637" y="1363662"/>
            <a:ext cx="5496134" cy="4352643"/>
          </a:xfrm>
          <a:prstGeom prst="rect">
            <a:avLst/>
          </a:prstGeom>
        </p:spPr>
      </p:pic>
    </p:spTree>
    <p:extLst>
      <p:ext uri="{BB962C8B-B14F-4D97-AF65-F5344CB8AC3E}">
        <p14:creationId xmlns:p14="http://schemas.microsoft.com/office/powerpoint/2010/main" val="963389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Detection</a:t>
            </a:r>
          </a:p>
        </p:txBody>
      </p:sp>
    </p:spTree>
    <p:extLst>
      <p:ext uri="{BB962C8B-B14F-4D97-AF65-F5344CB8AC3E}">
        <p14:creationId xmlns:p14="http://schemas.microsoft.com/office/powerpoint/2010/main" val="1514119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Deep-Learning </a:t>
            </a:r>
            <a:r>
              <a:rPr lang="en-US" sz="4400" dirty="0"/>
              <a:t>based</a:t>
            </a:r>
            <a:r>
              <a:rPr lang="en-US" sz="4800" dirty="0"/>
              <a:t> Object Detection</a:t>
            </a:r>
          </a:p>
        </p:txBody>
      </p:sp>
      <p:sp>
        <p:nvSpPr>
          <p:cNvPr id="5" name="Text Placeholder 4"/>
          <p:cNvSpPr>
            <a:spLocks noGrp="1"/>
          </p:cNvSpPr>
          <p:nvPr>
            <p:ph type="body" sz="quarter" idx="12"/>
          </p:nvPr>
        </p:nvSpPr>
        <p:spPr/>
        <p:txBody>
          <a:bodyPr/>
          <a:lstStyle/>
          <a:p>
            <a:r>
              <a:rPr lang="en-US" dirty="0"/>
              <a:t>Patrick Buehler </a:t>
            </a:r>
          </a:p>
          <a:p>
            <a:r>
              <a:rPr lang="en-US" dirty="0"/>
              <a:t>Senior Data Scientist</a:t>
            </a:r>
          </a:p>
        </p:txBody>
      </p:sp>
    </p:spTree>
    <p:extLst>
      <p:ext uri="{BB962C8B-B14F-4D97-AF65-F5344CB8AC3E}">
        <p14:creationId xmlns:p14="http://schemas.microsoft.com/office/powerpoint/2010/main" val="32958246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5920771" cy="4161139"/>
          </a:xfrm>
        </p:spPr>
        <p:txBody>
          <a:bodyPr/>
          <a:lstStyle/>
          <a:p>
            <a:pPr marL="0" indent="0">
              <a:buNone/>
            </a:pPr>
            <a:endParaRPr lang="en-US" sz="3600" dirty="0"/>
          </a:p>
          <a:p>
            <a:pPr marL="0" indent="0">
              <a:buNone/>
            </a:pPr>
            <a:endParaRPr lang="en-US" sz="2000" b="1" dirty="0">
              <a:gradFill>
                <a:gsLst>
                  <a:gs pos="1250">
                    <a:schemeClr val="tx1"/>
                  </a:gs>
                  <a:gs pos="100000">
                    <a:schemeClr val="tx1"/>
                  </a:gs>
                </a:gsLst>
                <a:lin ang="5400000" scaled="0"/>
              </a:gradFill>
            </a:endParaRPr>
          </a:p>
          <a:p>
            <a:pPr marL="0" indent="0">
              <a:buNone/>
            </a:pP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Technology</a:t>
            </a:r>
            <a:r>
              <a:rPr lang="en-US" sz="2000" dirty="0">
                <a:gradFill>
                  <a:gsLst>
                    <a:gs pos="1250">
                      <a:schemeClr val="tx1"/>
                    </a:gs>
                    <a:gs pos="100000">
                      <a:schemeClr val="tx1"/>
                    </a:gs>
                  </a:gsLst>
                  <a:lin ang="5400000" scaled="0"/>
                </a:gradFill>
              </a:rPr>
              <a:t>: Used CNTK ‘s Fast R-CNN object detection.</a:t>
            </a:r>
          </a:p>
          <a:p>
            <a:r>
              <a:rPr lang="en-US" sz="2000" b="1" dirty="0">
                <a:gradFill>
                  <a:gsLst>
                    <a:gs pos="1250">
                      <a:schemeClr val="tx1"/>
                    </a:gs>
                    <a:gs pos="100000">
                      <a:schemeClr val="tx1"/>
                    </a:gs>
                  </a:gsLst>
                  <a:lin ang="5400000" scaled="0"/>
                </a:gradFill>
              </a:rPr>
              <a:t>Customer</a:t>
            </a:r>
            <a:r>
              <a:rPr lang="en-US" sz="2000" dirty="0">
                <a:gradFill>
                  <a:gsLst>
                    <a:gs pos="1250">
                      <a:schemeClr val="tx1"/>
                    </a:gs>
                    <a:gs pos="100000">
                      <a:schemeClr val="tx1"/>
                    </a:gs>
                  </a:gsLst>
                  <a:lin ang="5400000" scaled="0"/>
                </a:gradFill>
              </a:rPr>
              <a:t>: Liebherr, finding grocery items in refrigerators. Demoed at the IFA fair in Berlin.</a:t>
            </a: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Productization</a:t>
            </a:r>
            <a:r>
              <a:rPr lang="en-US" sz="2000" dirty="0">
                <a:gradFill>
                  <a:gsLst>
                    <a:gs pos="1250">
                      <a:schemeClr val="tx1"/>
                    </a:gs>
                    <a:gs pos="100000">
                      <a:schemeClr val="tx1"/>
                    </a:gs>
                  </a:gsLst>
                  <a:lin ang="5400000" scaled="0"/>
                </a:gradFill>
              </a:rPr>
              <a:t>: Rest API published using Azure Flask.</a:t>
            </a:r>
          </a:p>
          <a:p>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Tutorial on Github</a:t>
            </a:r>
            <a:r>
              <a:rPr lang="en-US" sz="2000" dirty="0">
                <a:gradFill>
                  <a:gsLst>
                    <a:gs pos="1250">
                      <a:schemeClr val="tx1"/>
                    </a:gs>
                    <a:gs pos="100000">
                      <a:schemeClr val="tx1"/>
                    </a:gs>
                  </a:gsLst>
                  <a:lin ang="5400000" scaled="0"/>
                </a:gradFill>
              </a:rPr>
              <a:t>: How to train own object detector (2</a:t>
            </a:r>
            <a:r>
              <a:rPr lang="en-US" sz="2000" baseline="30000" dirty="0">
                <a:gradFill>
                  <a:gsLst>
                    <a:gs pos="1250">
                      <a:schemeClr val="tx1"/>
                    </a:gs>
                    <a:gs pos="100000">
                      <a:schemeClr val="tx1"/>
                    </a:gs>
                  </a:gsLst>
                  <a:lin ang="5400000" scaled="0"/>
                </a:gradFill>
              </a:rPr>
              <a:t>nd</a:t>
            </a:r>
            <a:r>
              <a:rPr lang="en-US" sz="2000" dirty="0">
                <a:gradFill>
                  <a:gsLst>
                    <a:gs pos="1250">
                      <a:schemeClr val="tx1"/>
                    </a:gs>
                    <a:gs pos="100000">
                      <a:schemeClr val="tx1"/>
                    </a:gs>
                  </a:gsLst>
                  <a:lin ang="5400000" scaled="0"/>
                </a:gradFill>
              </a:rPr>
              <a:t> part of this presentation).</a:t>
            </a:r>
          </a:p>
        </p:txBody>
      </p:sp>
      <p:sp>
        <p:nvSpPr>
          <p:cNvPr id="7" name="TextBox 6"/>
          <p:cNvSpPr txBox="1"/>
          <p:nvPr/>
        </p:nvSpPr>
        <p:spPr>
          <a:xfrm>
            <a:off x="9799637"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Example detections.</a:t>
            </a:r>
          </a:p>
        </p:txBody>
      </p:sp>
      <p:sp>
        <p:nvSpPr>
          <p:cNvPr id="10" name="TextBox 9"/>
          <p:cNvSpPr txBox="1"/>
          <p:nvPr/>
        </p:nvSpPr>
        <p:spPr>
          <a:xfrm>
            <a:off x="6766726"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Demo setup at IFA Berlin.</a:t>
            </a:r>
          </a:p>
        </p:txBody>
      </p:sp>
      <p:sp>
        <p:nvSpPr>
          <p:cNvPr id="11" name="Title 2"/>
          <p:cNvSpPr>
            <a:spLocks noGrp="1"/>
          </p:cNvSpPr>
          <p:nvPr>
            <p:ph type="title"/>
          </p:nvPr>
        </p:nvSpPr>
        <p:spPr>
          <a:xfrm>
            <a:off x="274639" y="295274"/>
            <a:ext cx="11889564" cy="917575"/>
          </a:xfrm>
        </p:spPr>
        <p:txBody>
          <a:bodyPr/>
          <a:lstStyle/>
          <a:p>
            <a:r>
              <a:rPr lang="en-US" dirty="0"/>
              <a:t>Overview</a:t>
            </a:r>
          </a:p>
        </p:txBody>
      </p:sp>
      <p:pic>
        <p:nvPicPr>
          <p:cNvPr id="12" name="Picture 11"/>
          <p:cNvPicPr>
            <a:picLocks noChangeAspect="1"/>
          </p:cNvPicPr>
          <p:nvPr/>
        </p:nvPicPr>
        <p:blipFill>
          <a:blip r:embed="rId2"/>
          <a:stretch>
            <a:fillRect/>
          </a:stretch>
        </p:blipFill>
        <p:spPr>
          <a:xfrm>
            <a:off x="10155836" y="2354262"/>
            <a:ext cx="1954602" cy="347484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a:stretch>
            <a:fillRect/>
          </a:stretch>
        </p:blipFill>
        <p:spPr>
          <a:xfrm>
            <a:off x="6477015" y="2354262"/>
            <a:ext cx="3246422" cy="3474848"/>
          </a:xfrm>
          <a:prstGeom prst="rect">
            <a:avLst/>
          </a:prstGeom>
          <a:effectLst>
            <a:outerShdw blurRad="50800" dist="38100" dir="2700000" algn="tl" rotWithShape="0">
              <a:prstClr val="black">
                <a:alpha val="40000"/>
              </a:prstClr>
            </a:outerShdw>
          </a:effectLst>
        </p:spPr>
      </p:pic>
      <p:cxnSp>
        <p:nvCxnSpPr>
          <p:cNvPr id="14" name="Straight Connector 13"/>
          <p:cNvCxnSpPr/>
          <p:nvPr/>
        </p:nvCxnSpPr>
        <p:spPr>
          <a:xfrm>
            <a:off x="9928222" y="2735262"/>
            <a:ext cx="0" cy="2590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134328" y="35092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087934" y="3497262"/>
            <a:ext cx="209645" cy="445206"/>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083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Popular object detection approaches</a:t>
            </a:r>
          </a:p>
        </p:txBody>
      </p:sp>
      <p:sp>
        <p:nvSpPr>
          <p:cNvPr id="5" name="Text Placeholder 2"/>
          <p:cNvSpPr txBox="1">
            <a:spLocks/>
          </p:cNvSpPr>
          <p:nvPr/>
        </p:nvSpPr>
        <p:spPr>
          <a:xfrm>
            <a:off x="8580439" y="1897062"/>
            <a:ext cx="3352798" cy="234525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Deep NN based</a:t>
            </a:r>
          </a:p>
          <a:p>
            <a:r>
              <a:rPr lang="en-US" sz="1800" dirty="0">
                <a:gradFill>
                  <a:gsLst>
                    <a:gs pos="1250">
                      <a:schemeClr val="tx1"/>
                    </a:gs>
                    <a:gs pos="100000">
                      <a:schemeClr val="tx1"/>
                    </a:gs>
                  </a:gsLst>
                  <a:lin ang="5400000" scaled="0"/>
                </a:gradFill>
              </a:rPr>
              <a:t>E.g. Fast R-CNN in CNTK</a:t>
            </a:r>
          </a:p>
          <a:p>
            <a:r>
              <a:rPr lang="en-US" sz="1800" dirty="0">
                <a:gradFill>
                  <a:gsLst>
                    <a:gs pos="1250">
                      <a:schemeClr val="tx1"/>
                    </a:gs>
                    <a:gs pos="100000">
                      <a:schemeClr val="tx1"/>
                    </a:gs>
                  </a:gsLst>
                  <a:lin ang="5400000" scaled="0"/>
                </a:gradFill>
              </a:rPr>
              <a:t>Cutting edge technology</a:t>
            </a:r>
          </a:p>
          <a:p>
            <a:r>
              <a:rPr lang="en-US" sz="1800" dirty="0">
                <a:gradFill>
                  <a:gsLst>
                    <a:gs pos="1250">
                      <a:schemeClr val="tx1"/>
                    </a:gs>
                    <a:gs pos="100000">
                      <a:schemeClr val="tx1"/>
                    </a:gs>
                  </a:gsLst>
                  <a:lin ang="5400000" scaled="0"/>
                </a:gradFill>
              </a:rPr>
              <a:t>Works well in a large range of settings</a:t>
            </a:r>
          </a:p>
          <a:p>
            <a:r>
              <a:rPr lang="en-US" sz="1800" dirty="0">
                <a:gradFill>
                  <a:gsLst>
                    <a:gs pos="1250">
                      <a:schemeClr val="tx1"/>
                    </a:gs>
                    <a:gs pos="100000">
                      <a:schemeClr val="tx1"/>
                    </a:gs>
                  </a:gsLst>
                  <a:lin ang="5400000" scaled="0"/>
                </a:gradFill>
              </a:rPr>
              <a:t>Requires large dataset for training</a:t>
            </a:r>
          </a:p>
        </p:txBody>
      </p:sp>
      <p:sp>
        <p:nvSpPr>
          <p:cNvPr id="6" name="Text Placeholder 2"/>
          <p:cNvSpPr txBox="1">
            <a:spLocks/>
          </p:cNvSpPr>
          <p:nvPr/>
        </p:nvSpPr>
        <p:spPr>
          <a:xfrm>
            <a:off x="427037" y="1897062"/>
            <a:ext cx="3581400" cy="232371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Key point based</a:t>
            </a:r>
          </a:p>
          <a:p>
            <a:r>
              <a:rPr lang="en-US" sz="1800" dirty="0">
                <a:gradFill>
                  <a:gsLst>
                    <a:gs pos="1250">
                      <a:schemeClr val="tx1"/>
                    </a:gs>
                    <a:gs pos="100000">
                      <a:schemeClr val="tx1"/>
                    </a:gs>
                  </a:gsLst>
                  <a:lin ang="5400000" scaled="0"/>
                </a:gradFill>
              </a:rPr>
              <a:t>E.g.: SIFT/ORB</a:t>
            </a:r>
          </a:p>
          <a:p>
            <a:r>
              <a:rPr lang="en-US" sz="1800" dirty="0">
                <a:gradFill>
                  <a:gsLst>
                    <a:gs pos="1250">
                      <a:schemeClr val="tx1"/>
                    </a:gs>
                    <a:gs pos="100000">
                      <a:schemeClr val="tx1"/>
                    </a:gs>
                  </a:gsLst>
                  <a:lin ang="5400000" scaled="0"/>
                </a:gradFill>
              </a:rPr>
              <a:t>Mainly for planar objects however at different angles,  rotations, or occlusions</a:t>
            </a:r>
          </a:p>
          <a:p>
            <a:r>
              <a:rPr lang="en-US" sz="1800" dirty="0">
                <a:gradFill>
                  <a:gsLst>
                    <a:gs pos="1250">
                      <a:schemeClr val="tx1"/>
                    </a:gs>
                    <a:gs pos="100000">
                      <a:schemeClr val="tx1"/>
                    </a:gs>
                  </a:gsLst>
                  <a:lin ang="5400000" scaled="0"/>
                </a:gradFill>
              </a:rPr>
              <a:t>Very high precision at moderate recall</a:t>
            </a:r>
          </a:p>
          <a:p>
            <a:pPr lvl="1"/>
            <a:endParaRPr lang="en-US" sz="200" dirty="0">
              <a:gradFill>
                <a:gsLst>
                  <a:gs pos="1250">
                    <a:schemeClr val="tx1"/>
                  </a:gs>
                  <a:gs pos="100000">
                    <a:schemeClr val="tx1"/>
                  </a:gs>
                </a:gsLst>
                <a:lin ang="5400000" scaled="0"/>
              </a:gradFill>
              <a:latin typeface="+mn-lt"/>
            </a:endParaRPr>
          </a:p>
        </p:txBody>
      </p:sp>
      <p:sp>
        <p:nvSpPr>
          <p:cNvPr id="7" name="Text Placeholder 2"/>
          <p:cNvSpPr txBox="1">
            <a:spLocks/>
          </p:cNvSpPr>
          <p:nvPr/>
        </p:nvSpPr>
        <p:spPr>
          <a:xfrm>
            <a:off x="4541838" y="1897062"/>
            <a:ext cx="3352800" cy="273305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Sliding window based</a:t>
            </a:r>
          </a:p>
          <a:p>
            <a:r>
              <a:rPr lang="en-US" sz="1800" dirty="0">
                <a:gradFill>
                  <a:gsLst>
                    <a:gs pos="1250">
                      <a:schemeClr val="tx1"/>
                    </a:gs>
                    <a:gs pos="100000">
                      <a:schemeClr val="tx1"/>
                    </a:gs>
                  </a:gsLst>
                  <a:lin ang="5400000" scaled="0"/>
                </a:gradFill>
              </a:rPr>
              <a:t>E.g.: Histogram of Orientated Gradients (</a:t>
            </a:r>
            <a:r>
              <a:rPr lang="en-US" sz="1800" dirty="0" err="1">
                <a:gradFill>
                  <a:gsLst>
                    <a:gs pos="1250">
                      <a:schemeClr val="tx1"/>
                    </a:gs>
                    <a:gs pos="100000">
                      <a:schemeClr val="tx1"/>
                    </a:gs>
                  </a:gsLst>
                  <a:lin ang="5400000" scaled="0"/>
                </a:gradFill>
              </a:rPr>
              <a:t>HoG</a:t>
            </a:r>
            <a:r>
              <a:rPr lang="en-US" sz="1800" dirty="0">
                <a:gradFill>
                  <a:gsLst>
                    <a:gs pos="1250">
                      <a:schemeClr val="tx1"/>
                    </a:gs>
                    <a:gs pos="100000">
                      <a:schemeClr val="tx1"/>
                    </a:gs>
                  </a:gsLst>
                  <a:lin ang="5400000" scaled="0"/>
                </a:gradFill>
              </a:rPr>
              <a:t>)</a:t>
            </a:r>
          </a:p>
          <a:p>
            <a:r>
              <a:rPr lang="en-US" sz="1800" dirty="0">
                <a:gradFill>
                  <a:gsLst>
                    <a:gs pos="1250">
                      <a:schemeClr val="tx1"/>
                    </a:gs>
                    <a:gs pos="100000">
                      <a:schemeClr val="tx1"/>
                    </a:gs>
                  </a:gsLst>
                  <a:lin ang="5400000" scaled="0"/>
                </a:gradFill>
              </a:rPr>
              <a:t>Mainly for objects which have a small appearance variety</a:t>
            </a:r>
          </a:p>
          <a:p>
            <a:r>
              <a:rPr lang="en-US" sz="1800" dirty="0">
                <a:gradFill>
                  <a:gsLst>
                    <a:gs pos="1250">
                      <a:schemeClr val="tx1"/>
                    </a:gs>
                    <a:gs pos="100000">
                      <a:schemeClr val="tx1"/>
                    </a:gs>
                  </a:gsLst>
                  <a:lin ang="5400000" scaled="0"/>
                </a:gradFill>
              </a:rPr>
              <a:t>High recall + fast</a:t>
            </a:r>
          </a:p>
        </p:txBody>
      </p:sp>
      <p:cxnSp>
        <p:nvCxnSpPr>
          <p:cNvPr id="9" name="Straight Connector 8"/>
          <p:cNvCxnSpPr/>
          <p:nvPr/>
        </p:nvCxnSpPr>
        <p:spPr>
          <a:xfrm flipV="1">
            <a:off x="4237037" y="2049462"/>
            <a:ext cx="0" cy="39624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199437" y="1973262"/>
            <a:ext cx="0" cy="39624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2" descr="http://www.cruzine.com/wp-content/uploads/2012/01/051-cute-anima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7" y="4868862"/>
            <a:ext cx="2716183" cy="18107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4846638" y="4868862"/>
            <a:ext cx="369730" cy="627682"/>
          </a:xfrm>
          <a:prstGeom prst="rect">
            <a:avLst/>
          </a:prstGeom>
          <a:noFill/>
          <a:ln w="6985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300720" y="5804421"/>
            <a:ext cx="441174" cy="627682"/>
          </a:xfrm>
          <a:prstGeom prst="rect">
            <a:avLst/>
          </a:prstGeom>
          <a:noFill/>
          <a:ln w="635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57" y="4868862"/>
            <a:ext cx="3380672" cy="1676399"/>
          </a:xfrm>
          <a:prstGeom prst="rect">
            <a:avLst/>
          </a:prstGeom>
        </p:spPr>
      </p:pic>
      <p:pic>
        <p:nvPicPr>
          <p:cNvPr id="15" name="Picture 4" descr="Artificial neural network.sv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178767" y="4868862"/>
            <a:ext cx="2031158" cy="181353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0"/>
          <p:cNvSpPr/>
          <p:nvPr/>
        </p:nvSpPr>
        <p:spPr bwMode="auto">
          <a:xfrm>
            <a:off x="9266237" y="1029956"/>
            <a:ext cx="2362200" cy="809436"/>
          </a:xfrm>
          <a:prstGeom prst="wedgeRoundRectCallout">
            <a:avLst>
              <a:gd name="adj1" fmla="val 505"/>
              <a:gd name="adj2" fmla="val 132775"/>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Approach in this presentation</a:t>
            </a:r>
          </a:p>
        </p:txBody>
      </p:sp>
    </p:spTree>
    <p:extLst>
      <p:ext uri="{BB962C8B-B14F-4D97-AF65-F5344CB8AC3E}">
        <p14:creationId xmlns:p14="http://schemas.microsoft.com/office/powerpoint/2010/main" val="3106687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0115 2.01089E-6 L 0.19517 0.00159 L 0.19377 0.05061 L 1.23564E-6 0.05333 L -0.00064 0.09759 L 0.19441 0.09373 L 0.19326 0.12778 L -0.00217 0.12869 L -0.00268 0.16659 L 0.19045 0.16659 " pathEditMode="relative" rAng="0" ptsTypes="AAAAAAAAAA">
                                      <p:cBhvr>
                                        <p:cTn id="20" dur="5000" fill="hold"/>
                                        <p:tgtEl>
                                          <p:spTgt spid="12"/>
                                        </p:tgtEl>
                                        <p:attrNameLst>
                                          <p:attrName>ppt_x</p:attrName>
                                          <p:attrName>ppt_y</p:attrName>
                                        </p:attrNameLst>
                                      </p:cBhvr>
                                      <p:rCtr x="9740" y="8330"/>
                                    </p:animMotion>
                                  </p:childTnLst>
                                </p:cTn>
                              </p:par>
                              <p:par>
                                <p:cTn id="21" presetID="1" presetClass="entr" presetSubtype="0" fill="hold" grpId="0" nodeType="withEffect">
                                  <p:stCondLst>
                                    <p:cond delay="380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animBg="1"/>
      <p:bldP spid="12" grpId="1" animBg="1"/>
      <p:bldP spid="13"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R-CNN pipeline</a:t>
            </a:r>
          </a:p>
        </p:txBody>
      </p:sp>
      <p:sp>
        <p:nvSpPr>
          <p:cNvPr id="5" name="TextBox 4"/>
          <p:cNvSpPr txBox="1"/>
          <p:nvPr/>
        </p:nvSpPr>
        <p:spPr>
          <a:xfrm>
            <a:off x="679840" y="5723073"/>
            <a:ext cx="1107512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Basic idea of the original R-CNN work. Plot taken from paper:</a:t>
            </a:r>
            <a:br>
              <a:rPr lang="en-US" sz="1400" dirty="0">
                <a:gradFill>
                  <a:gsLst>
                    <a:gs pos="2917">
                      <a:schemeClr val="tx1"/>
                    </a:gs>
                    <a:gs pos="30000">
                      <a:schemeClr val="tx1"/>
                    </a:gs>
                  </a:gsLst>
                  <a:lin ang="5400000" scaled="0"/>
                </a:gradFill>
                <a:latin typeface="+mj-lt"/>
              </a:rPr>
            </a:br>
            <a:r>
              <a:rPr lang="en-US" sz="1400" dirty="0">
                <a:gradFill>
                  <a:gsLst>
                    <a:gs pos="2917">
                      <a:schemeClr val="tx1"/>
                    </a:gs>
                    <a:gs pos="30000">
                      <a:schemeClr val="tx1"/>
                    </a:gs>
                  </a:gsLst>
                  <a:lin ang="5400000" scaled="0"/>
                </a:gradFill>
                <a:latin typeface="+mj-lt"/>
              </a:rPr>
              <a:t>“Rich feature hierarchies for accurate object detection and semantic segmentation”, Ross </a:t>
            </a:r>
            <a:r>
              <a:rPr lang="en-US" sz="1400" dirty="0" err="1">
                <a:gradFill>
                  <a:gsLst>
                    <a:gs pos="2917">
                      <a:schemeClr val="tx1"/>
                    </a:gs>
                    <a:gs pos="30000">
                      <a:schemeClr val="tx1"/>
                    </a:gs>
                  </a:gsLst>
                  <a:lin ang="5400000" scaled="0"/>
                </a:gradFill>
                <a:latin typeface="+mj-lt"/>
              </a:rPr>
              <a:t>Girsheck</a:t>
            </a:r>
            <a:r>
              <a:rPr lang="en-US" sz="1400" dirty="0">
                <a:gradFill>
                  <a:gsLst>
                    <a:gs pos="2917">
                      <a:schemeClr val="tx1"/>
                    </a:gs>
                    <a:gs pos="30000">
                      <a:schemeClr val="tx1"/>
                    </a:gs>
                  </a:gsLst>
                  <a:lin ang="5400000" scaled="0"/>
                </a:gradFill>
                <a:latin typeface="+mj-lt"/>
              </a:rPr>
              <a:t> et. al., CVPR 2014</a:t>
            </a:r>
          </a:p>
        </p:txBody>
      </p:sp>
      <p:pic>
        <p:nvPicPr>
          <p:cNvPr id="4" name="Picture 3"/>
          <p:cNvPicPr>
            <a:picLocks noChangeAspect="1"/>
          </p:cNvPicPr>
          <p:nvPr/>
        </p:nvPicPr>
        <p:blipFill>
          <a:blip r:embed="rId3"/>
          <a:stretch>
            <a:fillRect/>
          </a:stretch>
        </p:blipFill>
        <p:spPr>
          <a:xfrm>
            <a:off x="679840" y="2539502"/>
            <a:ext cx="11079162" cy="3167560"/>
          </a:xfrm>
          <a:prstGeom prst="rect">
            <a:avLst/>
          </a:prstGeom>
          <a:effectLst>
            <a:outerShdw blurRad="50800" dist="38100" dir="2700000" algn="tl" rotWithShape="0">
              <a:prstClr val="black">
                <a:alpha val="40000"/>
              </a:prstClr>
            </a:outerShdw>
          </a:effectLst>
        </p:spPr>
      </p:pic>
      <p:sp>
        <p:nvSpPr>
          <p:cNvPr id="6" name="Rounded Rectangular Callout 10"/>
          <p:cNvSpPr/>
          <p:nvPr/>
        </p:nvSpPr>
        <p:spPr bwMode="auto">
          <a:xfrm>
            <a:off x="6904037" y="824142"/>
            <a:ext cx="3124200" cy="809436"/>
          </a:xfrm>
          <a:prstGeom prst="wedgeRoundRectCallout">
            <a:avLst>
              <a:gd name="adj1" fmla="val -15818"/>
              <a:gd name="adj2" fmla="val 24465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Network pre-trained on millions of images.</a:t>
            </a:r>
          </a:p>
        </p:txBody>
      </p:sp>
      <p:sp>
        <p:nvSpPr>
          <p:cNvPr id="7" name="TextBox 6"/>
          <p:cNvSpPr txBox="1"/>
          <p:nvPr/>
        </p:nvSpPr>
        <p:spPr>
          <a:xfrm>
            <a:off x="8732837" y="4259262"/>
            <a:ext cx="1089914" cy="1071062"/>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Output:</a:t>
            </a:r>
            <a:br>
              <a:rPr lang="en-US" sz="1400" b="1" dirty="0">
                <a:solidFill>
                  <a:srgbClr val="92D050"/>
                </a:solidFill>
              </a:rPr>
            </a:br>
            <a:r>
              <a:rPr lang="en-US" sz="1400" b="1" dirty="0">
                <a:solidFill>
                  <a:srgbClr val="92D050"/>
                </a:solidFill>
              </a:rPr>
              <a:t>4096 </a:t>
            </a:r>
            <a:br>
              <a:rPr lang="en-US" sz="1400" b="1" dirty="0">
                <a:solidFill>
                  <a:srgbClr val="92D050"/>
                </a:solidFill>
              </a:rPr>
            </a:br>
            <a:r>
              <a:rPr lang="en-US" sz="1400" b="1" dirty="0">
                <a:solidFill>
                  <a:srgbClr val="92D050"/>
                </a:solidFill>
              </a:rPr>
              <a:t>floats per</a:t>
            </a:r>
            <a:br>
              <a:rPr lang="en-US" sz="1400" b="1" dirty="0">
                <a:solidFill>
                  <a:srgbClr val="92D050"/>
                </a:solidFill>
              </a:rPr>
            </a:br>
            <a:r>
              <a:rPr lang="en-US" sz="1400" b="1" dirty="0">
                <a:solidFill>
                  <a:srgbClr val="92D050"/>
                </a:solidFill>
              </a:rPr>
              <a:t>region</a:t>
            </a:r>
          </a:p>
        </p:txBody>
      </p:sp>
    </p:spTree>
    <p:extLst>
      <p:ext uri="{BB962C8B-B14F-4D97-AF65-F5344CB8AC3E}">
        <p14:creationId xmlns:p14="http://schemas.microsoft.com/office/powerpoint/2010/main" val="745450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This works – but it’s slow!</a:t>
            </a:r>
          </a:p>
        </p:txBody>
      </p:sp>
      <p:sp>
        <p:nvSpPr>
          <p:cNvPr id="5" name="Text Placeholder 1"/>
          <p:cNvSpPr txBox="1">
            <a:spLocks/>
          </p:cNvSpPr>
          <p:nvPr/>
        </p:nvSpPr>
        <p:spPr>
          <a:xfrm>
            <a:off x="274638" y="1212849"/>
            <a:ext cx="7067539" cy="22806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600" dirty="0"/>
          </a:p>
          <a:p>
            <a:r>
              <a:rPr lang="en-US" sz="2000" dirty="0">
                <a:gradFill>
                  <a:gsLst>
                    <a:gs pos="1250">
                      <a:schemeClr val="tx1"/>
                    </a:gs>
                    <a:gs pos="100000">
                      <a:schemeClr val="tx1"/>
                    </a:gs>
                  </a:gsLst>
                  <a:lin ang="5400000" scaled="0"/>
                </a:gradFill>
              </a:rPr>
              <a:t>State-of-the-art results, but very slow since the full network needs to be evaluated for each single ROI.</a:t>
            </a:r>
          </a:p>
          <a:p>
            <a:r>
              <a:rPr lang="en-US" sz="2000" dirty="0">
                <a:gradFill>
                  <a:gsLst>
                    <a:gs pos="1250">
                      <a:schemeClr val="tx1"/>
                    </a:gs>
                    <a:gs pos="100000">
                      <a:schemeClr val="tx1"/>
                    </a:gs>
                  </a:gsLst>
                  <a:lin ang="5400000" scaled="0"/>
                </a:gradFill>
              </a:rPr>
              <a:t>Follow-up paper “</a:t>
            </a:r>
            <a:r>
              <a:rPr lang="en-US" sz="2000" u="sng" dirty="0">
                <a:gradFill>
                  <a:gsLst>
                    <a:gs pos="1250">
                      <a:schemeClr val="tx1"/>
                    </a:gs>
                    <a:gs pos="100000">
                      <a:schemeClr val="tx1"/>
                    </a:gs>
                  </a:gsLst>
                  <a:lin ang="5400000" scaled="0"/>
                </a:gradFill>
              </a:rPr>
              <a:t>Fast</a:t>
            </a:r>
            <a:r>
              <a:rPr lang="en-US" sz="2000" dirty="0">
                <a:gradFill>
                  <a:gsLst>
                    <a:gs pos="1250">
                      <a:schemeClr val="tx1"/>
                    </a:gs>
                    <a:gs pos="100000">
                      <a:schemeClr val="tx1"/>
                    </a:gs>
                  </a:gsLst>
                  <a:lin ang="5400000" scaled="0"/>
                </a:gradFill>
              </a:rPr>
              <a:t> R-CNN”: compute convolution layers only once per image:</a:t>
            </a:r>
          </a:p>
          <a:p>
            <a:pPr marL="0" indent="0">
              <a:buFont typeface="Arial" pitchFamily="34" charset="0"/>
              <a:buNone/>
            </a:pPr>
            <a:endParaRPr lang="en-US" sz="1800"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157" y="3504677"/>
            <a:ext cx="8382000" cy="2467958"/>
          </a:xfrm>
          <a:prstGeom prst="rect">
            <a:avLst/>
          </a:prstGeom>
        </p:spPr>
      </p:pic>
      <p:sp>
        <p:nvSpPr>
          <p:cNvPr id="4" name="TextBox 3"/>
          <p:cNvSpPr txBox="1"/>
          <p:nvPr/>
        </p:nvSpPr>
        <p:spPr>
          <a:xfrm>
            <a:off x="4057279" y="5861998"/>
            <a:ext cx="491431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Modifications to transform a pre-trained </a:t>
            </a:r>
            <a:r>
              <a:rPr lang="en-US" sz="1400" dirty="0" err="1">
                <a:gradFill>
                  <a:gsLst>
                    <a:gs pos="2917">
                      <a:schemeClr val="tx1"/>
                    </a:gs>
                    <a:gs pos="30000">
                      <a:schemeClr val="tx1"/>
                    </a:gs>
                  </a:gsLst>
                  <a:lin ang="5400000" scaled="0"/>
                </a:gradFill>
                <a:latin typeface="+mj-lt"/>
              </a:rPr>
              <a:t>Alexnet</a:t>
            </a:r>
            <a:r>
              <a:rPr lang="en-US" sz="1400" dirty="0">
                <a:gradFill>
                  <a:gsLst>
                    <a:gs pos="2917">
                      <a:schemeClr val="tx1"/>
                    </a:gs>
                    <a:gs pos="30000">
                      <a:schemeClr val="tx1"/>
                    </a:gs>
                  </a:gsLst>
                  <a:lin ang="5400000" scaled="0"/>
                </a:gradFill>
                <a:latin typeface="+mj-lt"/>
              </a:rPr>
              <a:t> model into a Fast R-CNN model for object detection.</a:t>
            </a:r>
          </a:p>
        </p:txBody>
      </p:sp>
      <p:sp>
        <p:nvSpPr>
          <p:cNvPr id="13" name="TextBox 12"/>
          <p:cNvSpPr txBox="1"/>
          <p:nvPr/>
        </p:nvSpPr>
        <p:spPr>
          <a:xfrm>
            <a:off x="8232357" y="4836990"/>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17" name="Rectangle 16"/>
          <p:cNvSpPr/>
          <p:nvPr/>
        </p:nvSpPr>
        <p:spPr bwMode="auto">
          <a:xfrm>
            <a:off x="8384757" y="5118353"/>
            <a:ext cx="609600"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213557" y="4926955"/>
            <a:ext cx="228600" cy="208491"/>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136357" y="5537445"/>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060157" y="4768540"/>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1907757" y="5294089"/>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2" name="TextBox 21"/>
          <p:cNvSpPr txBox="1"/>
          <p:nvPr/>
        </p:nvSpPr>
        <p:spPr>
          <a:xfrm>
            <a:off x="1845611" y="4540831"/>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8" name="TextBox 27"/>
          <p:cNvSpPr txBox="1"/>
          <p:nvPr/>
        </p:nvSpPr>
        <p:spPr>
          <a:xfrm>
            <a:off x="8528542" y="4194846"/>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29" name="Rectangle 28"/>
          <p:cNvSpPr/>
          <p:nvPr/>
        </p:nvSpPr>
        <p:spPr bwMode="auto">
          <a:xfrm>
            <a:off x="8742738" y="4489704"/>
            <a:ext cx="404019"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450557" y="45527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15" name="Rectangle 14"/>
          <p:cNvSpPr/>
          <p:nvPr/>
        </p:nvSpPr>
        <p:spPr>
          <a:xfrm>
            <a:off x="8384757" y="2669812"/>
            <a:ext cx="990600" cy="1000681"/>
          </a:xfrm>
          <a:prstGeom prst="rect">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mj-lt"/>
              </a:rPr>
              <a:t>ROI Pooling</a:t>
            </a:r>
          </a:p>
        </p:txBody>
      </p:sp>
      <p:sp>
        <p:nvSpPr>
          <p:cNvPr id="27" name="Freeform 26"/>
          <p:cNvSpPr/>
          <p:nvPr/>
        </p:nvSpPr>
        <p:spPr bwMode="auto">
          <a:xfrm>
            <a:off x="8014531" y="3178040"/>
            <a:ext cx="781389" cy="1452951"/>
          </a:xfrm>
          <a:custGeom>
            <a:avLst/>
            <a:gdLst>
              <a:gd name="connsiteX0" fmla="*/ 686139 w 781389"/>
              <a:gd name="connsiteY0" fmla="*/ 1452951 h 1452951"/>
              <a:gd name="connsiteX1" fmla="*/ 762339 w 781389"/>
              <a:gd name="connsiteY1" fmla="*/ 1348176 h 1452951"/>
              <a:gd name="connsiteX2" fmla="*/ 781389 w 781389"/>
              <a:gd name="connsiteY2" fmla="*/ 1291026 h 1452951"/>
              <a:gd name="connsiteX3" fmla="*/ 771864 w 781389"/>
              <a:gd name="connsiteY3" fmla="*/ 1148151 h 1452951"/>
              <a:gd name="connsiteX4" fmla="*/ 743289 w 781389"/>
              <a:gd name="connsiteY4" fmla="*/ 1052901 h 1452951"/>
              <a:gd name="connsiteX5" fmla="*/ 724239 w 781389"/>
              <a:gd name="connsiteY5" fmla="*/ 1024326 h 1452951"/>
              <a:gd name="connsiteX6" fmla="*/ 705189 w 781389"/>
              <a:gd name="connsiteY6" fmla="*/ 986226 h 1452951"/>
              <a:gd name="connsiteX7" fmla="*/ 638514 w 781389"/>
              <a:gd name="connsiteY7" fmla="*/ 900501 h 1452951"/>
              <a:gd name="connsiteX8" fmla="*/ 600414 w 781389"/>
              <a:gd name="connsiteY8" fmla="*/ 852876 h 1452951"/>
              <a:gd name="connsiteX9" fmla="*/ 590889 w 781389"/>
              <a:gd name="connsiteY9" fmla="*/ 824301 h 1452951"/>
              <a:gd name="connsiteX10" fmla="*/ 562314 w 781389"/>
              <a:gd name="connsiteY10" fmla="*/ 805251 h 1452951"/>
              <a:gd name="connsiteX11" fmla="*/ 533739 w 781389"/>
              <a:gd name="connsiteY11" fmla="*/ 776676 h 1452951"/>
              <a:gd name="connsiteX12" fmla="*/ 505164 w 781389"/>
              <a:gd name="connsiteY12" fmla="*/ 757626 h 1452951"/>
              <a:gd name="connsiteX13" fmla="*/ 476589 w 781389"/>
              <a:gd name="connsiteY13" fmla="*/ 729051 h 1452951"/>
              <a:gd name="connsiteX14" fmla="*/ 448014 w 781389"/>
              <a:gd name="connsiteY14" fmla="*/ 719526 h 1452951"/>
              <a:gd name="connsiteX15" fmla="*/ 419439 w 781389"/>
              <a:gd name="connsiteY15" fmla="*/ 700476 h 1452951"/>
              <a:gd name="connsiteX16" fmla="*/ 381339 w 781389"/>
              <a:gd name="connsiteY16" fmla="*/ 681426 h 1452951"/>
              <a:gd name="connsiteX17" fmla="*/ 352764 w 781389"/>
              <a:gd name="connsiteY17" fmla="*/ 652851 h 1452951"/>
              <a:gd name="connsiteX18" fmla="*/ 267039 w 781389"/>
              <a:gd name="connsiteY18" fmla="*/ 595701 h 1452951"/>
              <a:gd name="connsiteX19" fmla="*/ 209889 w 781389"/>
              <a:gd name="connsiteY19" fmla="*/ 557601 h 1452951"/>
              <a:gd name="connsiteX20" fmla="*/ 181314 w 781389"/>
              <a:gd name="connsiteY20" fmla="*/ 538551 h 1452951"/>
              <a:gd name="connsiteX21" fmla="*/ 143214 w 781389"/>
              <a:gd name="connsiteY21" fmla="*/ 500451 h 1452951"/>
              <a:gd name="connsiteX22" fmla="*/ 105114 w 781389"/>
              <a:gd name="connsiteY22" fmla="*/ 471876 h 1452951"/>
              <a:gd name="connsiteX23" fmla="*/ 57489 w 781389"/>
              <a:gd name="connsiteY23" fmla="*/ 424251 h 1452951"/>
              <a:gd name="connsiteX24" fmla="*/ 28914 w 781389"/>
              <a:gd name="connsiteY24" fmla="*/ 367101 h 1452951"/>
              <a:gd name="connsiteX25" fmla="*/ 339 w 781389"/>
              <a:gd name="connsiteY25" fmla="*/ 309951 h 1452951"/>
              <a:gd name="connsiteX26" fmla="*/ 19389 w 781389"/>
              <a:gd name="connsiteY26" fmla="*/ 119451 h 1452951"/>
              <a:gd name="connsiteX27" fmla="*/ 38439 w 781389"/>
              <a:gd name="connsiteY27" fmla="*/ 90876 h 1452951"/>
              <a:gd name="connsiteX28" fmla="*/ 95589 w 781389"/>
              <a:gd name="connsiteY28" fmla="*/ 52776 h 1452951"/>
              <a:gd name="connsiteX29" fmla="*/ 114639 w 781389"/>
              <a:gd name="connsiteY29" fmla="*/ 24201 h 1452951"/>
              <a:gd name="connsiteX30" fmla="*/ 362289 w 781389"/>
              <a:gd name="connsiteY30" fmla="*/ 5151 h 14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1389" h="1452951">
                <a:moveTo>
                  <a:pt x="686139" y="1452951"/>
                </a:moveTo>
                <a:cubicBezTo>
                  <a:pt x="700961" y="1434424"/>
                  <a:pt x="755285" y="1369338"/>
                  <a:pt x="762339" y="1348176"/>
                </a:cubicBezTo>
                <a:lnTo>
                  <a:pt x="781389" y="1291026"/>
                </a:lnTo>
                <a:cubicBezTo>
                  <a:pt x="778214" y="1243401"/>
                  <a:pt x="776861" y="1195619"/>
                  <a:pt x="771864" y="1148151"/>
                </a:cubicBezTo>
                <a:cubicBezTo>
                  <a:pt x="770200" y="1132344"/>
                  <a:pt x="746950" y="1058392"/>
                  <a:pt x="743289" y="1052901"/>
                </a:cubicBezTo>
                <a:cubicBezTo>
                  <a:pt x="736939" y="1043376"/>
                  <a:pt x="729919" y="1034265"/>
                  <a:pt x="724239" y="1024326"/>
                </a:cubicBezTo>
                <a:cubicBezTo>
                  <a:pt x="717194" y="1011998"/>
                  <a:pt x="712494" y="998402"/>
                  <a:pt x="705189" y="986226"/>
                </a:cubicBezTo>
                <a:cubicBezTo>
                  <a:pt x="671010" y="929261"/>
                  <a:pt x="676575" y="938562"/>
                  <a:pt x="638514" y="900501"/>
                </a:cubicBezTo>
                <a:cubicBezTo>
                  <a:pt x="614573" y="828677"/>
                  <a:pt x="649653" y="914424"/>
                  <a:pt x="600414" y="852876"/>
                </a:cubicBezTo>
                <a:cubicBezTo>
                  <a:pt x="594142" y="845036"/>
                  <a:pt x="597161" y="832141"/>
                  <a:pt x="590889" y="824301"/>
                </a:cubicBezTo>
                <a:cubicBezTo>
                  <a:pt x="583738" y="815362"/>
                  <a:pt x="571108" y="812580"/>
                  <a:pt x="562314" y="805251"/>
                </a:cubicBezTo>
                <a:cubicBezTo>
                  <a:pt x="551966" y="796627"/>
                  <a:pt x="544087" y="785300"/>
                  <a:pt x="533739" y="776676"/>
                </a:cubicBezTo>
                <a:cubicBezTo>
                  <a:pt x="524945" y="769347"/>
                  <a:pt x="513958" y="764955"/>
                  <a:pt x="505164" y="757626"/>
                </a:cubicBezTo>
                <a:cubicBezTo>
                  <a:pt x="494816" y="749002"/>
                  <a:pt x="487797" y="736523"/>
                  <a:pt x="476589" y="729051"/>
                </a:cubicBezTo>
                <a:cubicBezTo>
                  <a:pt x="468235" y="723482"/>
                  <a:pt x="456994" y="724016"/>
                  <a:pt x="448014" y="719526"/>
                </a:cubicBezTo>
                <a:cubicBezTo>
                  <a:pt x="437775" y="714406"/>
                  <a:pt x="429378" y="706156"/>
                  <a:pt x="419439" y="700476"/>
                </a:cubicBezTo>
                <a:cubicBezTo>
                  <a:pt x="407111" y="693431"/>
                  <a:pt x="392893" y="689679"/>
                  <a:pt x="381339" y="681426"/>
                </a:cubicBezTo>
                <a:cubicBezTo>
                  <a:pt x="370378" y="673596"/>
                  <a:pt x="363397" y="661121"/>
                  <a:pt x="352764" y="652851"/>
                </a:cubicBezTo>
                <a:lnTo>
                  <a:pt x="267039" y="595701"/>
                </a:lnTo>
                <a:lnTo>
                  <a:pt x="209889" y="557601"/>
                </a:lnTo>
                <a:cubicBezTo>
                  <a:pt x="200364" y="551251"/>
                  <a:pt x="189409" y="546646"/>
                  <a:pt x="181314" y="538551"/>
                </a:cubicBezTo>
                <a:cubicBezTo>
                  <a:pt x="168614" y="525851"/>
                  <a:pt x="156731" y="512278"/>
                  <a:pt x="143214" y="500451"/>
                </a:cubicBezTo>
                <a:cubicBezTo>
                  <a:pt x="131267" y="489997"/>
                  <a:pt x="116339" y="483101"/>
                  <a:pt x="105114" y="471876"/>
                </a:cubicBezTo>
                <a:cubicBezTo>
                  <a:pt x="41614" y="408376"/>
                  <a:pt x="133689" y="475051"/>
                  <a:pt x="57489" y="424251"/>
                </a:cubicBezTo>
                <a:cubicBezTo>
                  <a:pt x="33548" y="352427"/>
                  <a:pt x="65843" y="440959"/>
                  <a:pt x="28914" y="367101"/>
                </a:cubicBezTo>
                <a:cubicBezTo>
                  <a:pt x="-10521" y="288231"/>
                  <a:pt x="54934" y="391843"/>
                  <a:pt x="339" y="309951"/>
                </a:cubicBezTo>
                <a:cubicBezTo>
                  <a:pt x="896" y="300488"/>
                  <a:pt x="-5459" y="169147"/>
                  <a:pt x="19389" y="119451"/>
                </a:cubicBezTo>
                <a:cubicBezTo>
                  <a:pt x="24509" y="109212"/>
                  <a:pt x="29824" y="98414"/>
                  <a:pt x="38439" y="90876"/>
                </a:cubicBezTo>
                <a:cubicBezTo>
                  <a:pt x="55669" y="75799"/>
                  <a:pt x="95589" y="52776"/>
                  <a:pt x="95589" y="52776"/>
                </a:cubicBezTo>
                <a:cubicBezTo>
                  <a:pt x="101939" y="43251"/>
                  <a:pt x="104931" y="30268"/>
                  <a:pt x="114639" y="24201"/>
                </a:cubicBezTo>
                <a:cubicBezTo>
                  <a:pt x="177248" y="-14929"/>
                  <a:pt x="324946" y="5151"/>
                  <a:pt x="362289" y="5151"/>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p:cNvSpPr/>
          <p:nvPr/>
        </p:nvSpPr>
        <p:spPr bwMode="auto">
          <a:xfrm>
            <a:off x="8964692" y="3173666"/>
            <a:ext cx="650378" cy="1466988"/>
          </a:xfrm>
          <a:custGeom>
            <a:avLst/>
            <a:gdLst>
              <a:gd name="connsiteX0" fmla="*/ 431303 w 650378"/>
              <a:gd name="connsiteY0" fmla="*/ 0 h 1466988"/>
              <a:gd name="connsiteX1" fmla="*/ 526553 w 650378"/>
              <a:gd name="connsiteY1" fmla="*/ 9525 h 1466988"/>
              <a:gd name="connsiteX2" fmla="*/ 555128 w 650378"/>
              <a:gd name="connsiteY2" fmla="*/ 19050 h 1466988"/>
              <a:gd name="connsiteX3" fmla="*/ 593228 w 650378"/>
              <a:gd name="connsiteY3" fmla="*/ 76200 h 1466988"/>
              <a:gd name="connsiteX4" fmla="*/ 612278 w 650378"/>
              <a:gd name="connsiteY4" fmla="*/ 104775 h 1466988"/>
              <a:gd name="connsiteX5" fmla="*/ 650378 w 650378"/>
              <a:gd name="connsiteY5" fmla="*/ 200025 h 1466988"/>
              <a:gd name="connsiteX6" fmla="*/ 640853 w 650378"/>
              <a:gd name="connsiteY6" fmla="*/ 352425 h 1466988"/>
              <a:gd name="connsiteX7" fmla="*/ 631328 w 650378"/>
              <a:gd name="connsiteY7" fmla="*/ 381000 h 1466988"/>
              <a:gd name="connsiteX8" fmla="*/ 593228 w 650378"/>
              <a:gd name="connsiteY8" fmla="*/ 438150 h 1466988"/>
              <a:gd name="connsiteX9" fmla="*/ 536078 w 650378"/>
              <a:gd name="connsiteY9" fmla="*/ 466725 h 1466988"/>
              <a:gd name="connsiteX10" fmla="*/ 478928 w 650378"/>
              <a:gd name="connsiteY10" fmla="*/ 504825 h 1466988"/>
              <a:gd name="connsiteX11" fmla="*/ 412253 w 650378"/>
              <a:gd name="connsiteY11" fmla="*/ 552450 h 1466988"/>
              <a:gd name="connsiteX12" fmla="*/ 355103 w 650378"/>
              <a:gd name="connsiteY12" fmla="*/ 590550 h 1466988"/>
              <a:gd name="connsiteX13" fmla="*/ 326528 w 650378"/>
              <a:gd name="connsiteY13" fmla="*/ 600075 h 1466988"/>
              <a:gd name="connsiteX14" fmla="*/ 278903 w 650378"/>
              <a:gd name="connsiteY14" fmla="*/ 647700 h 1466988"/>
              <a:gd name="connsiteX15" fmla="*/ 259853 w 650378"/>
              <a:gd name="connsiteY15" fmla="*/ 676275 h 1466988"/>
              <a:gd name="connsiteX16" fmla="*/ 231278 w 650378"/>
              <a:gd name="connsiteY16" fmla="*/ 704850 h 1466988"/>
              <a:gd name="connsiteX17" fmla="*/ 174128 w 650378"/>
              <a:gd name="connsiteY17" fmla="*/ 742950 h 1466988"/>
              <a:gd name="connsiteX18" fmla="*/ 116978 w 650378"/>
              <a:gd name="connsiteY18" fmla="*/ 800100 h 1466988"/>
              <a:gd name="connsiteX19" fmla="*/ 69353 w 650378"/>
              <a:gd name="connsiteY19" fmla="*/ 847725 h 1466988"/>
              <a:gd name="connsiteX20" fmla="*/ 31253 w 650378"/>
              <a:gd name="connsiteY20" fmla="*/ 933450 h 1466988"/>
              <a:gd name="connsiteX21" fmla="*/ 21728 w 650378"/>
              <a:gd name="connsiteY21" fmla="*/ 962025 h 1466988"/>
              <a:gd name="connsiteX22" fmla="*/ 12203 w 650378"/>
              <a:gd name="connsiteY22" fmla="*/ 990600 h 1466988"/>
              <a:gd name="connsiteX23" fmla="*/ 12203 w 650378"/>
              <a:gd name="connsiteY23" fmla="*/ 1314450 h 1466988"/>
              <a:gd name="connsiteX24" fmla="*/ 50303 w 650378"/>
              <a:gd name="connsiteY24" fmla="*/ 1400175 h 1466988"/>
              <a:gd name="connsiteX25" fmla="*/ 78878 w 650378"/>
              <a:gd name="connsiteY25" fmla="*/ 1419225 h 1466988"/>
              <a:gd name="connsiteX26" fmla="*/ 116978 w 650378"/>
              <a:gd name="connsiteY26" fmla="*/ 1447800 h 1466988"/>
              <a:gd name="connsiteX27" fmla="*/ 202703 w 650378"/>
              <a:gd name="connsiteY27" fmla="*/ 1466850 h 14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378" h="1466988">
                <a:moveTo>
                  <a:pt x="431303" y="0"/>
                </a:moveTo>
                <a:cubicBezTo>
                  <a:pt x="463053" y="3175"/>
                  <a:pt x="495016" y="4673"/>
                  <a:pt x="526553" y="9525"/>
                </a:cubicBezTo>
                <a:cubicBezTo>
                  <a:pt x="536476" y="11052"/>
                  <a:pt x="548028" y="11950"/>
                  <a:pt x="555128" y="19050"/>
                </a:cubicBezTo>
                <a:cubicBezTo>
                  <a:pt x="571317" y="35239"/>
                  <a:pt x="580528" y="57150"/>
                  <a:pt x="593228" y="76200"/>
                </a:cubicBezTo>
                <a:cubicBezTo>
                  <a:pt x="599578" y="85725"/>
                  <a:pt x="608658" y="93915"/>
                  <a:pt x="612278" y="104775"/>
                </a:cubicBezTo>
                <a:cubicBezTo>
                  <a:pt x="635818" y="175395"/>
                  <a:pt x="622348" y="143964"/>
                  <a:pt x="650378" y="200025"/>
                </a:cubicBezTo>
                <a:cubicBezTo>
                  <a:pt x="647203" y="250825"/>
                  <a:pt x="646181" y="301806"/>
                  <a:pt x="640853" y="352425"/>
                </a:cubicBezTo>
                <a:cubicBezTo>
                  <a:pt x="639802" y="362410"/>
                  <a:pt x="636204" y="372223"/>
                  <a:pt x="631328" y="381000"/>
                </a:cubicBezTo>
                <a:cubicBezTo>
                  <a:pt x="620209" y="401014"/>
                  <a:pt x="612278" y="425450"/>
                  <a:pt x="593228" y="438150"/>
                </a:cubicBezTo>
                <a:cubicBezTo>
                  <a:pt x="466373" y="522720"/>
                  <a:pt x="654384" y="401000"/>
                  <a:pt x="536078" y="466725"/>
                </a:cubicBezTo>
                <a:cubicBezTo>
                  <a:pt x="516064" y="477844"/>
                  <a:pt x="497978" y="492125"/>
                  <a:pt x="478928" y="504825"/>
                </a:cubicBezTo>
                <a:cubicBezTo>
                  <a:pt x="386027" y="566759"/>
                  <a:pt x="530398" y="469748"/>
                  <a:pt x="412253" y="552450"/>
                </a:cubicBezTo>
                <a:cubicBezTo>
                  <a:pt x="393496" y="565580"/>
                  <a:pt x="376823" y="583310"/>
                  <a:pt x="355103" y="590550"/>
                </a:cubicBezTo>
                <a:lnTo>
                  <a:pt x="326528" y="600075"/>
                </a:lnTo>
                <a:cubicBezTo>
                  <a:pt x="279864" y="693403"/>
                  <a:pt x="337299" y="600983"/>
                  <a:pt x="278903" y="647700"/>
                </a:cubicBezTo>
                <a:cubicBezTo>
                  <a:pt x="269964" y="654851"/>
                  <a:pt x="267182" y="667481"/>
                  <a:pt x="259853" y="676275"/>
                </a:cubicBezTo>
                <a:cubicBezTo>
                  <a:pt x="251229" y="686623"/>
                  <a:pt x="241911" y="696580"/>
                  <a:pt x="231278" y="704850"/>
                </a:cubicBezTo>
                <a:cubicBezTo>
                  <a:pt x="213206" y="718906"/>
                  <a:pt x="187865" y="724634"/>
                  <a:pt x="174128" y="742950"/>
                </a:cubicBezTo>
                <a:cubicBezTo>
                  <a:pt x="138684" y="790208"/>
                  <a:pt x="158762" y="772244"/>
                  <a:pt x="116978" y="800100"/>
                </a:cubicBezTo>
                <a:cubicBezTo>
                  <a:pt x="66178" y="876300"/>
                  <a:pt x="132853" y="784225"/>
                  <a:pt x="69353" y="847725"/>
                </a:cubicBezTo>
                <a:cubicBezTo>
                  <a:pt x="46712" y="870366"/>
                  <a:pt x="40684" y="905156"/>
                  <a:pt x="31253" y="933450"/>
                </a:cubicBezTo>
                <a:lnTo>
                  <a:pt x="21728" y="962025"/>
                </a:lnTo>
                <a:lnTo>
                  <a:pt x="12203" y="990600"/>
                </a:lnTo>
                <a:cubicBezTo>
                  <a:pt x="-1732" y="1129952"/>
                  <a:pt x="-6248" y="1129943"/>
                  <a:pt x="12203" y="1314450"/>
                </a:cubicBezTo>
                <a:cubicBezTo>
                  <a:pt x="14299" y="1335409"/>
                  <a:pt x="31843" y="1381715"/>
                  <a:pt x="50303" y="1400175"/>
                </a:cubicBezTo>
                <a:cubicBezTo>
                  <a:pt x="58398" y="1408270"/>
                  <a:pt x="69563" y="1412571"/>
                  <a:pt x="78878" y="1419225"/>
                </a:cubicBezTo>
                <a:cubicBezTo>
                  <a:pt x="91796" y="1428452"/>
                  <a:pt x="102779" y="1440700"/>
                  <a:pt x="116978" y="1447800"/>
                </a:cubicBezTo>
                <a:cubicBezTo>
                  <a:pt x="161102" y="1469862"/>
                  <a:pt x="164512" y="1466850"/>
                  <a:pt x="202703" y="1466850"/>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Rectangle 32"/>
          <p:cNvSpPr/>
          <p:nvPr/>
        </p:nvSpPr>
        <p:spPr bwMode="auto">
          <a:xfrm>
            <a:off x="8232357" y="2222753"/>
            <a:ext cx="2362200" cy="3429000"/>
          </a:xfrm>
          <a:prstGeom prst="rect">
            <a:avLst/>
          </a:prstGeom>
          <a:noFill/>
          <a:ln w="19050">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096241" y="4989097"/>
            <a:ext cx="574516"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21</a:t>
            </a:r>
          </a:p>
        </p:txBody>
      </p:sp>
      <p:sp>
        <p:nvSpPr>
          <p:cNvPr id="37" name="TextBox 36"/>
          <p:cNvSpPr txBox="1"/>
          <p:nvPr/>
        </p:nvSpPr>
        <p:spPr>
          <a:xfrm>
            <a:off x="10023057" y="4716462"/>
            <a:ext cx="50510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31" name="TextBox 30"/>
          <p:cNvSpPr txBox="1"/>
          <p:nvPr/>
        </p:nvSpPr>
        <p:spPr>
          <a:xfrm>
            <a:off x="1602957" y="52385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6" name="Rectangle 5"/>
          <p:cNvSpPr/>
          <p:nvPr/>
        </p:nvSpPr>
        <p:spPr>
          <a:xfrm>
            <a:off x="731837" y="4374273"/>
            <a:ext cx="715260" cy="584775"/>
          </a:xfrm>
          <a:prstGeom prst="rect">
            <a:avLst/>
          </a:prstGeom>
        </p:spPr>
        <p:txBody>
          <a:bodyPr wrap="none">
            <a:spAutoFit/>
          </a:bodyPr>
          <a:lstStyle/>
          <a:p>
            <a:pPr algn="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image</a:t>
            </a:r>
          </a:p>
        </p:txBody>
      </p:sp>
      <p:sp>
        <p:nvSpPr>
          <p:cNvPr id="35" name="Rectangle 34"/>
          <p:cNvSpPr/>
          <p:nvPr/>
        </p:nvSpPr>
        <p:spPr>
          <a:xfrm>
            <a:off x="10802632" y="4241690"/>
            <a:ext cx="1579984" cy="830997"/>
          </a:xfrm>
          <a:prstGeom prst="rect">
            <a:avLst/>
          </a:prstGeom>
        </p:spPr>
        <p:txBody>
          <a:bodyPr wrap="none">
            <a:spAutoFit/>
          </a:bodyPr>
          <a:lstStyle/>
          <a:p>
            <a:r>
              <a:rPr lang="en-US" sz="1600" b="1" dirty="0">
                <a:gradFill>
                  <a:gsLst>
                    <a:gs pos="1250">
                      <a:schemeClr val="tx1"/>
                    </a:gs>
                    <a:gs pos="100000">
                      <a:schemeClr val="tx1"/>
                    </a:gs>
                  </a:gsLst>
                  <a:lin ang="5400000" scaled="0"/>
                </a:gradFill>
                <a:latin typeface="+mj-lt"/>
              </a:rPr>
              <a:t>Output: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detection scores</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for each ROI</a:t>
            </a:r>
          </a:p>
        </p:txBody>
      </p:sp>
      <p:cxnSp>
        <p:nvCxnSpPr>
          <p:cNvPr id="10" name="Straight Arrow Connector 9"/>
          <p:cNvCxnSpPr/>
          <p:nvPr/>
        </p:nvCxnSpPr>
        <p:spPr>
          <a:xfrm>
            <a:off x="8885237" y="1592262"/>
            <a:ext cx="0" cy="1077550"/>
          </a:xfrm>
          <a:prstGeom prst="straightConnector1">
            <a:avLst/>
          </a:prstGeom>
          <a:ln w="158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999102" y="1012472"/>
            <a:ext cx="1774845" cy="584775"/>
          </a:xfrm>
          <a:prstGeom prst="rect">
            <a:avLst/>
          </a:prstGeom>
        </p:spPr>
        <p:txBody>
          <a:bodyPr wrap="none">
            <a:spAutoFit/>
          </a:bodyPr>
          <a:lstStyle/>
          <a:p>
            <a:pPr algn="ct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Regions of Interest</a:t>
            </a:r>
          </a:p>
        </p:txBody>
      </p:sp>
      <p:sp>
        <p:nvSpPr>
          <p:cNvPr id="34" name="TextBox 33"/>
          <p:cNvSpPr txBox="1"/>
          <p:nvPr/>
        </p:nvSpPr>
        <p:spPr>
          <a:xfrm>
            <a:off x="8003757" y="1885788"/>
            <a:ext cx="196214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latin typeface="+mj-lt"/>
              </a:rPr>
              <a:t>Perform for each ROI</a:t>
            </a:r>
          </a:p>
        </p:txBody>
      </p:sp>
    </p:spTree>
    <p:extLst>
      <p:ext uri="{BB962C8B-B14F-4D97-AF65-F5344CB8AC3E}">
        <p14:creationId xmlns:p14="http://schemas.microsoft.com/office/powerpoint/2010/main" val="2039103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5638467"/>
          </a:xfrm>
        </p:spPr>
        <p:txBody>
          <a:bodyPr/>
          <a:lstStyle/>
          <a:p>
            <a:pPr marL="0" indent="0">
              <a:buNone/>
            </a:pPr>
            <a:endParaRPr lang="en-US" sz="36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Preliminary dataset: annotated 311 images, split into 71 test and 240 training images.</a:t>
            </a:r>
          </a:p>
          <a:p>
            <a:r>
              <a:rPr lang="en-US" sz="2000" dirty="0">
                <a:gradFill>
                  <a:gsLst>
                    <a:gs pos="1250">
                      <a:schemeClr val="tx1"/>
                    </a:gs>
                    <a:gs pos="100000">
                      <a:schemeClr val="tx1"/>
                    </a:gs>
                  </a:gsLst>
                  <a:lin ang="5400000" scaled="0"/>
                </a:gradFill>
              </a:rPr>
              <a:t>In total 2578 annotated objects, i.e. on average 123 examples per class.</a:t>
            </a:r>
          </a:p>
          <a:p>
            <a:r>
              <a:rPr lang="en-US" sz="2000" dirty="0">
                <a:gradFill>
                  <a:gsLst>
                    <a:gs pos="1250">
                      <a:schemeClr val="tx1"/>
                    </a:gs>
                    <a:gs pos="100000">
                      <a:schemeClr val="tx1"/>
                    </a:gs>
                  </a:gsLst>
                  <a:lin ang="5400000" scaled="0"/>
                </a:gradFill>
              </a:rPr>
              <a:t>Supplied additional 1245 negative images (via hard-negative mining).</a:t>
            </a:r>
          </a:p>
          <a:p>
            <a:r>
              <a:rPr lang="en-US" sz="2000" dirty="0">
                <a:gradFill>
                  <a:gsLst>
                    <a:gs pos="1250">
                      <a:schemeClr val="tx1"/>
                    </a:gs>
                    <a:gs pos="100000">
                      <a:schemeClr val="tx1"/>
                    </a:gs>
                  </a:gsLst>
                  <a:lin ang="5400000" scaled="0"/>
                </a:gradFill>
              </a:rPr>
              <a:t>21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"avocado"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"orange"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"butter"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"champagne"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"cheese"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eggBox</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gerkin</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joghurt</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"ketchup"</a:t>
            </a:r>
            <a:r>
              <a:rPr lang="en-US" altLang="en-US" sz="1400" dirty="0">
                <a:solidFill>
                  <a:srgbClr val="000000"/>
                </a:solidFill>
                <a:latin typeface="Courier New" panose="02070309020205020404" pitchFamily="49" charset="0"/>
                <a:cs typeface="Courier New" panose="02070309020205020404" pitchFamily="49" charset="0"/>
              </a:rPr>
              <a:t>,</a:t>
            </a:r>
            <a:br>
              <a:rPr lang="en-US" altLang="en-US" sz="1400" dirty="0">
                <a:solidFill>
                  <a:srgbClr val="000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orangeJuice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"onion"</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"pepper"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"sausage"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"tomato"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"water"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"apple"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"milk"</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"tabasco"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soySauce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"mustard“</a:t>
            </a:r>
            <a:r>
              <a:rPr lang="en-US" altLang="en-US" sz="1400" dirty="0">
                <a:solidFill>
                  <a:srgbClr val="000000"/>
                </a:solidFill>
                <a:latin typeface="Courier New" panose="02070309020205020404" pitchFamily="49" charset="0"/>
                <a:cs typeface="Courier New" panose="02070309020205020404" pitchFamily="49" charset="0"/>
              </a:rPr>
              <a:t> and </a:t>
            </a:r>
            <a:r>
              <a:rPr lang="en-US" altLang="en-US" sz="1400" b="1" dirty="0">
                <a:solidFill>
                  <a:srgbClr val="008000"/>
                </a:solidFill>
                <a:latin typeface="Courier New" panose="02070309020205020404" pitchFamily="49" charset="0"/>
                <a:cs typeface="Courier New" panose="02070309020205020404" pitchFamily="49" charset="0"/>
              </a:rPr>
              <a:t>"beer“.</a:t>
            </a:r>
            <a:endParaRPr lang="en-US" altLang="en-US" sz="1400" dirty="0">
              <a:solidFill>
                <a:schemeClr val="tx1"/>
              </a:solidFill>
              <a:latin typeface="Arial" panose="020B0604020202020204" pitchFamily="34" charset="0"/>
            </a:endParaRP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Preliminary dataset</a:t>
            </a:r>
          </a:p>
        </p:txBody>
      </p:sp>
      <p:sp>
        <p:nvSpPr>
          <p:cNvPr id="7" name="TextBox 6"/>
          <p:cNvSpPr txBox="1"/>
          <p:nvPr/>
        </p:nvSpPr>
        <p:spPr>
          <a:xfrm>
            <a:off x="9433297" y="5630862"/>
            <a:ext cx="2057401"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Training examples for object “butter”.</a:t>
            </a:r>
          </a:p>
        </p:txBody>
      </p:sp>
      <p:pic>
        <p:nvPicPr>
          <p:cNvPr id="8" name="Picture 7"/>
          <p:cNvPicPr>
            <a:picLocks noChangeAspect="1"/>
          </p:cNvPicPr>
          <p:nvPr/>
        </p:nvPicPr>
        <p:blipFill>
          <a:blip r:embed="rId2"/>
          <a:stretch>
            <a:fillRect/>
          </a:stretch>
        </p:blipFill>
        <p:spPr>
          <a:xfrm>
            <a:off x="8961437" y="1820862"/>
            <a:ext cx="3001123" cy="3886200"/>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5321723" y="5630862"/>
            <a:ext cx="26670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Ground truth annotated training image.</a:t>
            </a:r>
          </a:p>
        </p:txBody>
      </p:sp>
      <p:pic>
        <p:nvPicPr>
          <p:cNvPr id="13" name="Picture 12"/>
          <p:cNvPicPr>
            <a:picLocks noChangeAspect="1"/>
          </p:cNvPicPr>
          <p:nvPr/>
        </p:nvPicPr>
        <p:blipFill>
          <a:blip r:embed="rId3"/>
          <a:stretch>
            <a:fillRect/>
          </a:stretch>
        </p:blipFill>
        <p:spPr>
          <a:xfrm>
            <a:off x="5204603" y="1820862"/>
            <a:ext cx="2901241" cy="3886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3701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724399" cy="5324535"/>
          </a:xfrm>
        </p:spPr>
        <p:txBody>
          <a:bodyPr/>
          <a:lstStyle/>
          <a:p>
            <a:pPr marL="0" indent="0">
              <a:buNone/>
            </a:pPr>
            <a:endParaRPr lang="en-US" sz="3600" dirty="0"/>
          </a:p>
          <a:p>
            <a:pPr marL="0" indent="0">
              <a:buNone/>
            </a:pPr>
            <a:endParaRPr lang="en-US" sz="2000" dirty="0"/>
          </a:p>
          <a:p>
            <a:r>
              <a:rPr lang="en-US" sz="2000" dirty="0">
                <a:gradFill>
                  <a:gsLst>
                    <a:gs pos="1250">
                      <a:schemeClr val="tx1"/>
                    </a:gs>
                    <a:gs pos="100000">
                      <a:schemeClr val="tx1"/>
                    </a:gs>
                  </a:gsLst>
                  <a:lin ang="5400000" scaled="0"/>
                </a:gradFill>
              </a:rPr>
              <a:t>Uses a method called “selective search” to obtain regions-of-interest (ROIs).</a:t>
            </a:r>
          </a:p>
          <a:p>
            <a:r>
              <a:rPr lang="en-US" sz="2000" dirty="0">
                <a:gradFill>
                  <a:gsLst>
                    <a:gs pos="1250">
                      <a:schemeClr val="tx1"/>
                    </a:gs>
                    <a:gs pos="100000">
                      <a:schemeClr val="tx1"/>
                    </a:gs>
                  </a:gsLst>
                  <a:lin ang="5400000" scaled="0"/>
                </a:gradFill>
              </a:rPr>
              <a:t>Traditional Computer Vision method, does not require any training.</a:t>
            </a:r>
          </a:p>
          <a:p>
            <a:r>
              <a:rPr lang="en-US" sz="2000" dirty="0">
                <a:gradFill>
                  <a:gsLst>
                    <a:gs pos="1250">
                      <a:schemeClr val="tx1"/>
                    </a:gs>
                    <a:gs pos="100000">
                      <a:schemeClr val="tx1"/>
                    </a:gs>
                  </a:gsLst>
                  <a:lin ang="5400000" scaled="0"/>
                </a:gradFill>
              </a:rPr>
              <a:t>Additional ROIs using a simple grid search at multiple scales and aspect ratios.</a:t>
            </a:r>
          </a:p>
          <a:p>
            <a:r>
              <a:rPr lang="en-US" sz="2000" dirty="0">
                <a:gradFill>
                  <a:gsLst>
                    <a:gs pos="1250">
                      <a:schemeClr val="tx1"/>
                    </a:gs>
                    <a:gs pos="100000">
                      <a:schemeClr val="tx1"/>
                    </a:gs>
                  </a:gsLst>
                  <a:lin ang="5400000" scaled="0"/>
                </a:gradFill>
              </a:rPr>
              <a:t>Remove ROIs that are too big, too small, with wrong aspect ratio, etc.</a:t>
            </a:r>
          </a:p>
          <a:p>
            <a:r>
              <a:rPr lang="en-US" sz="2000" dirty="0">
                <a:gradFill>
                  <a:gsLst>
                    <a:gs pos="1250">
                      <a:schemeClr val="tx1"/>
                    </a:gs>
                    <a:gs pos="100000">
                      <a:schemeClr val="tx1"/>
                    </a:gs>
                  </a:gsLst>
                  <a:lin ang="5400000" scaled="0"/>
                </a:gradFill>
              </a:rPr>
              <a:t>Tweak parameters for speed and good overlap with ground truth annotations.</a:t>
            </a:r>
          </a:p>
          <a:p>
            <a:pPr marL="0" indent="0">
              <a:buNone/>
            </a:pPr>
            <a:endParaRPr lang="en-US" sz="2000" b="1" dirty="0">
              <a:gradFill>
                <a:gsLst>
                  <a:gs pos="1250">
                    <a:schemeClr val="tx1"/>
                  </a:gs>
                  <a:gs pos="100000">
                    <a:schemeClr val="tx1"/>
                  </a:gs>
                </a:gsLst>
                <a:lin ang="5400000" scaled="0"/>
              </a:gradFill>
            </a:endParaRPr>
          </a:p>
          <a:p>
            <a:pPr marL="0" indent="0">
              <a:buNone/>
            </a:pPr>
            <a:endParaRPr lang="en-US" sz="1800" dirty="0">
              <a:gradFill>
                <a:gsLst>
                  <a:gs pos="1250">
                    <a:schemeClr val="tx1"/>
                  </a:gs>
                  <a:gs pos="100000">
                    <a:schemeClr val="tx1"/>
                  </a:gs>
                </a:gsLst>
                <a:lin ang="5400000" scaled="0"/>
              </a:gradFill>
              <a:latin typeface="+mj-lt"/>
            </a:endParaRPr>
          </a:p>
          <a:p>
            <a:pPr marL="0" indent="0">
              <a:buNone/>
            </a:pPr>
            <a:endParaRPr lang="en-US" sz="1800" dirty="0">
              <a:latin typeface="+mj-lt"/>
            </a:endParaRPr>
          </a:p>
        </p:txBody>
      </p:sp>
      <p:sp>
        <p:nvSpPr>
          <p:cNvPr id="3" name="Title 2"/>
          <p:cNvSpPr>
            <a:spLocks noGrp="1"/>
          </p:cNvSpPr>
          <p:nvPr>
            <p:ph type="title"/>
          </p:nvPr>
        </p:nvSpPr>
        <p:spPr/>
        <p:txBody>
          <a:bodyPr/>
          <a:lstStyle/>
          <a:p>
            <a:r>
              <a:rPr lang="en-US" dirty="0"/>
              <a:t>ROI generation</a:t>
            </a:r>
          </a:p>
        </p:txBody>
      </p:sp>
      <p:sp>
        <p:nvSpPr>
          <p:cNvPr id="10" name="TextBox 9"/>
          <p:cNvSpPr txBox="1"/>
          <p:nvPr/>
        </p:nvSpPr>
        <p:spPr>
          <a:xfrm>
            <a:off x="6178631" y="6082696"/>
            <a:ext cx="4840206"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Image with ROIs generated using (left) selective search and (right) additional ROIs from grid sampling.</a:t>
            </a:r>
          </a:p>
        </p:txBody>
      </p:sp>
      <p:pic>
        <p:nvPicPr>
          <p:cNvPr id="5" name="Picture 4"/>
          <p:cNvPicPr>
            <a:picLocks noChangeAspect="1"/>
          </p:cNvPicPr>
          <p:nvPr/>
        </p:nvPicPr>
        <p:blipFill>
          <a:blip r:embed="rId2"/>
          <a:stretch>
            <a:fillRect/>
          </a:stretch>
        </p:blipFill>
        <p:spPr>
          <a:xfrm>
            <a:off x="5313623" y="656097"/>
            <a:ext cx="3070463" cy="5486904"/>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8809036" y="659135"/>
            <a:ext cx="3074809" cy="5483866"/>
          </a:xfrm>
          <a:prstGeom prst="rect">
            <a:avLst/>
          </a:prstGeom>
          <a:effectLst>
            <a:outerShdw blurRad="50800" dist="38100" dir="2700000" algn="tl" rotWithShape="0">
              <a:prstClr val="black">
                <a:alpha val="40000"/>
              </a:prstClr>
            </a:outerShdw>
          </a:effectLst>
        </p:spPr>
      </p:pic>
      <p:sp>
        <p:nvSpPr>
          <p:cNvPr id="7" name="Rounded Rectangular Callout 10"/>
          <p:cNvSpPr/>
          <p:nvPr/>
        </p:nvSpPr>
        <p:spPr bwMode="auto">
          <a:xfrm>
            <a:off x="4770437" y="249514"/>
            <a:ext cx="2312809" cy="809436"/>
          </a:xfrm>
          <a:prstGeom prst="wedgeRoundRectCallout">
            <a:avLst>
              <a:gd name="adj1" fmla="val 40700"/>
              <a:gd name="adj2" fmla="val 183822"/>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Tight ROIs from selective search.</a:t>
            </a:r>
          </a:p>
        </p:txBody>
      </p:sp>
      <p:sp>
        <p:nvSpPr>
          <p:cNvPr id="8" name="Rounded Rectangular Callout 11"/>
          <p:cNvSpPr/>
          <p:nvPr/>
        </p:nvSpPr>
        <p:spPr bwMode="auto">
          <a:xfrm>
            <a:off x="9114408" y="249514"/>
            <a:ext cx="2312809" cy="961836"/>
          </a:xfrm>
          <a:prstGeom prst="wedgeRoundRectCallout">
            <a:avLst>
              <a:gd name="adj1" fmla="val -5063"/>
              <a:gd name="adj2" fmla="val 11469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Added ROIs on grid at different aspect ratios.</a:t>
            </a:r>
          </a:p>
        </p:txBody>
      </p:sp>
    </p:spTree>
    <p:extLst>
      <p:ext uri="{BB962C8B-B14F-4D97-AF65-F5344CB8AC3E}">
        <p14:creationId xmlns:p14="http://schemas.microsoft.com/office/powerpoint/2010/main" val="3964575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38850" cy="5084469"/>
          </a:xfrm>
        </p:spPr>
        <p:txBody>
          <a:bodyPr/>
          <a:lstStyle/>
          <a:p>
            <a:pPr marL="0" indent="0">
              <a:buNone/>
            </a:pPr>
            <a:endParaRPr lang="en-US" sz="3600" dirty="0"/>
          </a:p>
          <a:p>
            <a:pPr marL="0" indent="0">
              <a:buNone/>
            </a:pPr>
            <a:r>
              <a:rPr lang="en-US" dirty="0"/>
              <a:t>Positive training examples:</a:t>
            </a:r>
          </a:p>
          <a:p>
            <a:r>
              <a:rPr lang="en-US" sz="2000" dirty="0">
                <a:gradFill>
                  <a:gsLst>
                    <a:gs pos="1250">
                      <a:schemeClr val="tx1"/>
                    </a:gs>
                    <a:gs pos="100000">
                      <a:schemeClr val="tx1"/>
                    </a:gs>
                  </a:gsLst>
                  <a:lin ang="5400000" scaled="0"/>
                </a:gradFill>
              </a:rPr>
              <a:t>Use ground truth as training examples</a:t>
            </a:r>
          </a:p>
          <a:p>
            <a:r>
              <a:rPr lang="en-US" sz="2000" dirty="0">
                <a:gradFill>
                  <a:gsLst>
                    <a:gs pos="1250">
                      <a:schemeClr val="tx1"/>
                    </a:gs>
                    <a:gs pos="100000">
                      <a:schemeClr val="tx1"/>
                    </a:gs>
                  </a:gsLst>
                  <a:lin ang="5400000" scaled="0"/>
                </a:gradFill>
                <a:sym typeface="Wingdings" panose="05000000000000000000" pitchFamily="2" charset="2"/>
              </a:rPr>
              <a:t>Add Regions-of-interests (ROIs) which overlap with the ground truth annotations</a:t>
            </a:r>
          </a:p>
          <a:p>
            <a:endParaRPr lang="en-US" sz="2000" dirty="0">
              <a:gradFill>
                <a:gsLst>
                  <a:gs pos="1250">
                    <a:schemeClr val="tx1"/>
                  </a:gs>
                  <a:gs pos="100000">
                    <a:schemeClr val="tx1"/>
                  </a:gs>
                </a:gsLst>
                <a:lin ang="5400000" scaled="0"/>
              </a:gradFill>
              <a:sym typeface="Wingdings" panose="05000000000000000000" pitchFamily="2" charset="2"/>
            </a:endParaRPr>
          </a:p>
          <a:p>
            <a:pPr marL="0" indent="0">
              <a:buNone/>
            </a:pPr>
            <a:r>
              <a:rPr lang="en-US" dirty="0"/>
              <a:t>Negative training examples:</a:t>
            </a:r>
          </a:p>
          <a:p>
            <a:r>
              <a:rPr lang="en-US" sz="2000" dirty="0">
                <a:gradFill>
                  <a:gsLst>
                    <a:gs pos="1250">
                      <a:schemeClr val="tx1"/>
                    </a:gs>
                    <a:gs pos="100000">
                      <a:schemeClr val="tx1"/>
                    </a:gs>
                  </a:gsLst>
                  <a:lin ang="5400000" scaled="0"/>
                </a:gradFill>
                <a:sym typeface="Wingdings" panose="05000000000000000000" pitchFamily="2" charset="2"/>
              </a:rPr>
              <a:t>All other ROIs</a:t>
            </a:r>
          </a:p>
        </p:txBody>
      </p:sp>
      <p:sp>
        <p:nvSpPr>
          <p:cNvPr id="3" name="Title 2"/>
          <p:cNvSpPr>
            <a:spLocks noGrp="1"/>
          </p:cNvSpPr>
          <p:nvPr>
            <p:ph type="title"/>
          </p:nvPr>
        </p:nvSpPr>
        <p:spPr/>
        <p:txBody>
          <a:bodyPr/>
          <a:lstStyle/>
          <a:p>
            <a:r>
              <a:rPr lang="en-US" dirty="0"/>
              <a:t>Training data</a:t>
            </a:r>
          </a:p>
        </p:txBody>
      </p:sp>
      <p:sp>
        <p:nvSpPr>
          <p:cNvPr id="8" name="Content Placeholder 2"/>
          <p:cNvSpPr txBox="1">
            <a:spLocks/>
          </p:cNvSpPr>
          <p:nvPr/>
        </p:nvSpPr>
        <p:spPr>
          <a:xfrm>
            <a:off x="5520235" y="6240462"/>
            <a:ext cx="27929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Positive training examples given by the ground truth annotation.</a:t>
            </a:r>
          </a:p>
        </p:txBody>
      </p:sp>
      <p:sp>
        <p:nvSpPr>
          <p:cNvPr id="9" name="Content Placeholder 2"/>
          <p:cNvSpPr txBox="1">
            <a:spLocks/>
          </p:cNvSpPr>
          <p:nvPr/>
        </p:nvSpPr>
        <p:spPr>
          <a:xfrm>
            <a:off x="8892025" y="6240462"/>
            <a:ext cx="30215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Adding Regions-of-Interest (ROIs) which are similar to the ground truth annotation.</a:t>
            </a:r>
          </a:p>
        </p:txBody>
      </p:sp>
      <p:pic>
        <p:nvPicPr>
          <p:cNvPr id="16" name="Picture 15"/>
          <p:cNvPicPr>
            <a:picLocks noChangeAspect="1"/>
          </p:cNvPicPr>
          <p:nvPr/>
        </p:nvPicPr>
        <p:blipFill>
          <a:blip r:embed="rId3"/>
          <a:stretch>
            <a:fillRect/>
          </a:stretch>
        </p:blipFill>
        <p:spPr>
          <a:xfrm>
            <a:off x="5341654" y="656097"/>
            <a:ext cx="3086383" cy="5486904"/>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stretch>
            <a:fillRect/>
          </a:stretch>
        </p:blipFill>
        <p:spPr>
          <a:xfrm>
            <a:off x="8809037" y="656097"/>
            <a:ext cx="3086050" cy="54863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7490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0591799" cy="2862322"/>
          </a:xfrm>
        </p:spPr>
        <p:txBody>
          <a:bodyPr/>
          <a:lstStyle/>
          <a:p>
            <a:endParaRPr lang="en-US" sz="3600" dirty="0"/>
          </a:p>
          <a:p>
            <a:pPr marL="0" indent="0">
              <a:buNone/>
            </a:pPr>
            <a:r>
              <a:rPr lang="en-US" dirty="0"/>
              <a:t>Alternatives:</a:t>
            </a: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1: Keep DNN unchanged, and train SVM on output of last fully-connected layer.</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2: Add final classification layer to the DNN and retrain the network.</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               </a:t>
            </a:r>
            <a:r>
              <a:rPr lang="en-US" sz="2000" dirty="0">
                <a:gradFill>
                  <a:gsLst>
                    <a:gs pos="1250">
                      <a:schemeClr val="tx1"/>
                    </a:gs>
                    <a:gs pos="100000">
                      <a:schemeClr val="tx1"/>
                    </a:gs>
                  </a:gsLst>
                  <a:lin ang="5400000" scaled="0"/>
                </a:gradFill>
                <a:sym typeface="Wingdings" panose="05000000000000000000" pitchFamily="2" charset="2"/>
              </a:rPr>
              <a:t> Potentially better accuracy, but more difficult to train and requires GPU.</a:t>
            </a:r>
          </a:p>
        </p:txBody>
      </p:sp>
      <p:sp>
        <p:nvSpPr>
          <p:cNvPr id="3" name="Title 2"/>
          <p:cNvSpPr>
            <a:spLocks noGrp="1"/>
          </p:cNvSpPr>
          <p:nvPr>
            <p:ph type="title"/>
          </p:nvPr>
        </p:nvSpPr>
        <p:spPr/>
        <p:txBody>
          <a:bodyPr/>
          <a:lstStyle/>
          <a:p>
            <a:r>
              <a:rPr lang="en-US" dirty="0"/>
              <a:t>Classifier training</a:t>
            </a:r>
          </a:p>
        </p:txBody>
      </p:sp>
      <p:sp>
        <p:nvSpPr>
          <p:cNvPr id="8" name="Content Placeholder 2"/>
          <p:cNvSpPr txBox="1">
            <a:spLocks/>
          </p:cNvSpPr>
          <p:nvPr/>
        </p:nvSpPr>
        <p:spPr>
          <a:xfrm>
            <a:off x="731837" y="6469062"/>
            <a:ext cx="467642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1: train SVM on DNN output.</a:t>
            </a:r>
          </a:p>
        </p:txBody>
      </p:sp>
      <p:pic>
        <p:nvPicPr>
          <p:cNvPr id="11" name="Picture 10"/>
          <p:cNvPicPr>
            <a:picLocks noChangeAspect="1"/>
          </p:cNvPicPr>
          <p:nvPr/>
        </p:nvPicPr>
        <p:blipFill>
          <a:blip r:embed="rId3"/>
          <a:stretch>
            <a:fillRect/>
          </a:stretch>
        </p:blipFill>
        <p:spPr>
          <a:xfrm>
            <a:off x="731837" y="4575154"/>
            <a:ext cx="4676427" cy="1893908"/>
          </a:xfrm>
          <a:prstGeom prst="rect">
            <a:avLst/>
          </a:prstGeom>
          <a:effectLst>
            <a:outerShdw blurRad="50800" dist="38100" dir="2700000" algn="tl" rotWithShape="0">
              <a:prstClr val="black">
                <a:alpha val="40000"/>
              </a:prstClr>
            </a:outerShdw>
          </a:effectLst>
        </p:spPr>
      </p:pic>
      <p:cxnSp>
        <p:nvCxnSpPr>
          <p:cNvPr id="13" name="Straight Arrow Connector 12"/>
          <p:cNvCxnSpPr/>
          <p:nvPr/>
        </p:nvCxnSpPr>
        <p:spPr>
          <a:xfrm flipH="1">
            <a:off x="5265737" y="51781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056437" y="4575154"/>
            <a:ext cx="4350784" cy="2655908"/>
            <a:chOff x="7056437" y="4575154"/>
            <a:chExt cx="4350784" cy="2655908"/>
          </a:xfrm>
        </p:grpSpPr>
        <p:sp>
          <p:nvSpPr>
            <p:cNvPr id="9" name="Content Placeholder 2"/>
            <p:cNvSpPr txBox="1">
              <a:spLocks/>
            </p:cNvSpPr>
            <p:nvPr/>
          </p:nvSpPr>
          <p:spPr>
            <a:xfrm>
              <a:off x="7056437" y="6469062"/>
              <a:ext cx="4198383"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2: add final classification layer to DNN and retrain.</a:t>
              </a:r>
            </a:p>
          </p:txBody>
        </p:sp>
        <p:pic>
          <p:nvPicPr>
            <p:cNvPr id="10" name="Picture 9"/>
            <p:cNvPicPr>
              <a:picLocks noChangeAspect="1"/>
            </p:cNvPicPr>
            <p:nvPr/>
          </p:nvPicPr>
          <p:blipFill>
            <a:blip r:embed="rId4"/>
            <a:stretch>
              <a:fillRect/>
            </a:stretch>
          </p:blipFill>
          <p:spPr>
            <a:xfrm>
              <a:off x="7056437" y="4575154"/>
              <a:ext cx="4198384" cy="1893908"/>
            </a:xfrm>
            <a:prstGeom prst="rect">
              <a:avLst/>
            </a:prstGeom>
            <a:effectLst>
              <a:outerShdw blurRad="50800" dist="38100" dir="2700000" algn="tl" rotWithShape="0">
                <a:prstClr val="black">
                  <a:alpha val="40000"/>
                </a:prstClr>
              </a:outerShdw>
            </a:effectLst>
          </p:spPr>
        </p:pic>
        <p:cxnSp>
          <p:nvCxnSpPr>
            <p:cNvPr id="14" name="Straight Arrow Connector 13"/>
            <p:cNvCxnSpPr/>
            <p:nvPr/>
          </p:nvCxnSpPr>
          <p:spPr>
            <a:xfrm flipH="1">
              <a:off x="11102421" y="5184811"/>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1455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Results</a:t>
            </a:r>
          </a:p>
        </p:txBody>
      </p:sp>
    </p:spTree>
    <p:extLst>
      <p:ext uri="{BB962C8B-B14F-4D97-AF65-F5344CB8AC3E}">
        <p14:creationId xmlns:p14="http://schemas.microsoft.com/office/powerpoint/2010/main" val="1318193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1658599" cy="273613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Using the preliminary dataset with only 311 images</a:t>
            </a:r>
          </a:p>
          <a:p>
            <a:r>
              <a:rPr lang="en-US" sz="2000" dirty="0">
                <a:gradFill>
                  <a:gsLst>
                    <a:gs pos="1250">
                      <a:schemeClr val="tx1"/>
                    </a:gs>
                    <a:gs pos="100000">
                      <a:schemeClr val="tx1"/>
                    </a:gs>
                  </a:gsLst>
                  <a:lin ang="5400000" scaled="0"/>
                </a:gradFill>
              </a:rPr>
              <a:t>Final classifier has a precision of 98% at a recall of 80%</a:t>
            </a:r>
          </a:p>
          <a:p>
            <a:r>
              <a:rPr lang="en-US" sz="2000" dirty="0">
                <a:gradFill>
                  <a:gsLst>
                    <a:gs pos="1250">
                      <a:schemeClr val="tx1"/>
                    </a:gs>
                    <a:gs pos="100000">
                      <a:schemeClr val="tx1"/>
                    </a:gs>
                  </a:gsLst>
                  <a:lin ang="5400000" scaled="0"/>
                </a:gradFill>
              </a:rPr>
              <a:t>Representative results:</a:t>
            </a:r>
          </a:p>
          <a:p>
            <a:pPr marL="0" indent="0">
              <a:buNone/>
            </a:pPr>
            <a:endParaRPr lang="en-US" sz="1800" dirty="0">
              <a:gradFill>
                <a:gsLst>
                  <a:gs pos="1250">
                    <a:schemeClr val="tx1"/>
                  </a:gs>
                  <a:gs pos="100000">
                    <a:schemeClr val="tx1"/>
                  </a:gs>
                </a:gsLst>
                <a:lin ang="5400000" scaled="0"/>
              </a:gradFill>
              <a:latin typeface="+mj-lt"/>
            </a:endParaRPr>
          </a:p>
        </p:txBody>
      </p:sp>
      <p:sp>
        <p:nvSpPr>
          <p:cNvPr id="3" name="Title 2"/>
          <p:cNvSpPr>
            <a:spLocks noGrp="1"/>
          </p:cNvSpPr>
          <p:nvPr>
            <p:ph type="title"/>
          </p:nvPr>
        </p:nvSpPr>
        <p:spPr/>
        <p:txBody>
          <a:bodyPr/>
          <a:lstStyle/>
          <a:p>
            <a:r>
              <a:rPr lang="en-US" dirty="0"/>
              <a:t>Results</a:t>
            </a:r>
          </a:p>
        </p:txBody>
      </p:sp>
      <p:pic>
        <p:nvPicPr>
          <p:cNvPr id="7" name="Picture 6"/>
          <p:cNvPicPr>
            <a:picLocks noChangeAspect="1"/>
          </p:cNvPicPr>
          <p:nvPr/>
        </p:nvPicPr>
        <p:blipFill>
          <a:blip r:embed="rId3"/>
          <a:stretch>
            <a:fillRect/>
          </a:stretch>
        </p:blipFill>
        <p:spPr>
          <a:xfrm>
            <a:off x="2991562" y="3792237"/>
            <a:ext cx="1564853" cy="2781962"/>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4"/>
          <a:stretch>
            <a:fillRect/>
          </a:stretch>
        </p:blipFill>
        <p:spPr>
          <a:xfrm>
            <a:off x="1298006" y="3792048"/>
            <a:ext cx="1560174" cy="2773643"/>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5"/>
          <a:stretch>
            <a:fillRect/>
          </a:stretch>
        </p:blipFill>
        <p:spPr>
          <a:xfrm>
            <a:off x="10444584" y="3792048"/>
            <a:ext cx="1564853" cy="278196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6"/>
          <a:stretch>
            <a:fillRect/>
          </a:stretch>
        </p:blipFill>
        <p:spPr>
          <a:xfrm>
            <a:off x="8618562" y="3801993"/>
            <a:ext cx="1559257" cy="2772015"/>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7"/>
          <a:stretch>
            <a:fillRect/>
          </a:stretch>
        </p:blipFill>
        <p:spPr>
          <a:xfrm>
            <a:off x="4689798" y="3792048"/>
            <a:ext cx="1564852" cy="278196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8"/>
          <a:stretch>
            <a:fillRect/>
          </a:stretch>
        </p:blipFill>
        <p:spPr>
          <a:xfrm>
            <a:off x="6393371" y="3792048"/>
            <a:ext cx="2086470" cy="27819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66395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4638" y="1942799"/>
            <a:ext cx="11887200" cy="450584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Show how image classification, image similarity, and object detection using Deep Learning are related.</a:t>
            </a:r>
          </a:p>
          <a:p>
            <a:r>
              <a:rPr lang="en-US"/>
              <a:t>Provide detailed understanding of Fast R-CNN object detection in the Microsoft Cognitive Toolkit (CNTK).</a:t>
            </a:r>
          </a:p>
          <a:p>
            <a:r>
              <a:rPr lang="en-US"/>
              <a:t>Present how easy it is to train your own object detector using the provided tutorial.</a:t>
            </a:r>
          </a:p>
          <a:p>
            <a:r>
              <a:rPr lang="en-US"/>
              <a:t>Illustrate how the trained classifier can be published on Azure as a Rest API.</a:t>
            </a:r>
            <a:endParaRPr lang="en-US" dirty="0"/>
          </a:p>
        </p:txBody>
      </p:sp>
      <p:sp>
        <p:nvSpPr>
          <p:cNvPr id="5" name="Title 1"/>
          <p:cNvSpPr>
            <a:spLocks noGrp="1"/>
          </p:cNvSpPr>
          <p:nvPr>
            <p:ph type="title"/>
          </p:nvPr>
        </p:nvSpPr>
        <p:spPr>
          <a:xfrm>
            <a:off x="274639" y="295274"/>
            <a:ext cx="11889564" cy="917575"/>
          </a:xfrm>
        </p:spPr>
        <p:txBody>
          <a:bodyPr/>
          <a:lstStyle/>
          <a:p>
            <a:r>
              <a:rPr lang="en-US" dirty="0"/>
              <a:t>Session Goals</a:t>
            </a:r>
            <a:br>
              <a:rPr lang="en-US" dirty="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97739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Pascal VOC</a:t>
            </a:r>
          </a:p>
        </p:txBody>
      </p:sp>
      <p:graphicFrame>
        <p:nvGraphicFramePr>
          <p:cNvPr id="8" name="Table 7"/>
          <p:cNvGraphicFramePr>
            <a:graphicFrameLocks noGrp="1"/>
          </p:cNvGraphicFramePr>
          <p:nvPr>
            <p:extLst>
              <p:ext uri="{D42A27DB-BD31-4B8C-83A1-F6EECF244321}">
                <p14:modId xmlns:p14="http://schemas.microsoft.com/office/powerpoint/2010/main" val="3298814361"/>
              </p:ext>
            </p:extLst>
          </p:nvPr>
        </p:nvGraphicFramePr>
        <p:xfrm>
          <a:off x="6142038" y="3573462"/>
          <a:ext cx="5638800" cy="19257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53577">
                  <a:extLst>
                    <a:ext uri="{9D8B030D-6E8A-4147-A177-3AD203B41FA5}">
                      <a16:colId xmlns:a16="http://schemas.microsoft.com/office/drawing/2014/main" val="1433826251"/>
                    </a:ext>
                  </a:extLst>
                </a:gridCol>
                <a:gridCol w="2085223">
                  <a:extLst>
                    <a:ext uri="{9D8B030D-6E8A-4147-A177-3AD203B41FA5}">
                      <a16:colId xmlns:a16="http://schemas.microsoft.com/office/drawing/2014/main" val="1660359374"/>
                    </a:ext>
                  </a:extLst>
                </a:gridCol>
              </a:tblGrid>
              <a:tr h="417327">
                <a:tc>
                  <a:txBody>
                    <a:bodyPr/>
                    <a:lstStyle/>
                    <a:p>
                      <a:r>
                        <a:rPr lang="en-US" sz="2000" dirty="0"/>
                        <a:t>Version</a:t>
                      </a:r>
                    </a:p>
                  </a:txBody>
                  <a:tcPr marL="93260" marR="93260" marT="46630" marB="46630"/>
                </a:tc>
                <a:tc>
                  <a:txBody>
                    <a:bodyPr/>
                    <a:lstStyle/>
                    <a:p>
                      <a:r>
                        <a:rPr lang="en-US" sz="2000" dirty="0"/>
                        <a:t>Mean Average</a:t>
                      </a:r>
                      <a:r>
                        <a:rPr lang="en-US" sz="2000" baseline="0" dirty="0"/>
                        <a:t> Precision (</a:t>
                      </a:r>
                      <a:r>
                        <a:rPr lang="en-US" sz="2000" baseline="0" dirty="0" err="1"/>
                        <a:t>m</a:t>
                      </a:r>
                      <a:r>
                        <a:rPr lang="en-US" sz="2000" dirty="0" err="1"/>
                        <a:t>AP</a:t>
                      </a:r>
                      <a:r>
                        <a:rPr lang="en-US" sz="2000" dirty="0"/>
                        <a:t>)</a:t>
                      </a:r>
                    </a:p>
                  </a:txBody>
                  <a:tcPr marL="93260" marR="93260" marT="46630" marB="46630"/>
                </a:tc>
                <a:extLst>
                  <a:ext uri="{0D108BD9-81ED-4DB2-BD59-A6C34878D82A}">
                    <a16:rowId xmlns:a16="http://schemas.microsoft.com/office/drawing/2014/main" val="411165323"/>
                  </a:ext>
                </a:extLst>
              </a:tr>
              <a:tr h="373041">
                <a:tc>
                  <a:txBody>
                    <a:bodyPr/>
                    <a:lstStyle/>
                    <a:p>
                      <a:r>
                        <a:rPr lang="en-US" sz="2000" baseline="0" dirty="0"/>
                        <a:t>R-CNN Paper</a:t>
                      </a:r>
                      <a:endParaRPr lang="en-US" sz="2000" dirty="0"/>
                    </a:p>
                  </a:txBody>
                  <a:tcPr marL="93260" marR="93260" marT="46630" marB="46630"/>
                </a:tc>
                <a:tc>
                  <a:txBody>
                    <a:bodyPr/>
                    <a:lstStyle/>
                    <a:p>
                      <a:r>
                        <a:rPr lang="en-US" sz="2000" dirty="0"/>
                        <a:t>0.52</a:t>
                      </a:r>
                    </a:p>
                  </a:txBody>
                  <a:tcPr marL="93260" marR="93260" marT="46630" marB="46630"/>
                </a:tc>
                <a:extLst>
                  <a:ext uri="{0D108BD9-81ED-4DB2-BD59-A6C34878D82A}">
                    <a16:rowId xmlns:a16="http://schemas.microsoft.com/office/drawing/2014/main" val="3164537568"/>
                  </a:ext>
                </a:extLst>
              </a:tr>
              <a:tr h="373041">
                <a:tc>
                  <a:txBody>
                    <a:bodyPr/>
                    <a:lstStyle/>
                    <a:p>
                      <a:r>
                        <a:rPr lang="en-US" sz="2000" dirty="0"/>
                        <a:t>Our</a:t>
                      </a:r>
                      <a:r>
                        <a:rPr lang="en-US" sz="2000" baseline="0" dirty="0"/>
                        <a:t> work (CNTK)</a:t>
                      </a:r>
                      <a:endParaRPr lang="en-US" sz="2000" dirty="0"/>
                    </a:p>
                  </a:txBody>
                  <a:tcPr marL="93260" marR="93260" marT="46630" marB="46630"/>
                </a:tc>
                <a:tc>
                  <a:txBody>
                    <a:bodyPr/>
                    <a:lstStyle/>
                    <a:p>
                      <a:r>
                        <a:rPr lang="en-US" sz="2000" dirty="0"/>
                        <a:t>0.51 </a:t>
                      </a:r>
                      <a:br>
                        <a:rPr lang="en-US" sz="2000" dirty="0"/>
                      </a:br>
                      <a:r>
                        <a:rPr lang="en-US" sz="1400" dirty="0"/>
                        <a:t>(without</a:t>
                      </a:r>
                      <a:r>
                        <a:rPr lang="en-US" sz="1400" baseline="0" dirty="0"/>
                        <a:t> extensive parameter tuning)</a:t>
                      </a:r>
                      <a:endParaRPr lang="en-US" sz="2000" dirty="0"/>
                    </a:p>
                  </a:txBody>
                  <a:tcPr marL="93260" marR="93260" marT="46630" marB="46630"/>
                </a:tc>
                <a:extLst>
                  <a:ext uri="{0D108BD9-81ED-4DB2-BD59-A6C34878D82A}">
                    <a16:rowId xmlns:a16="http://schemas.microsoft.com/office/drawing/2014/main" val="3782744768"/>
                  </a:ext>
                </a:extLst>
              </a:tr>
            </a:tbl>
          </a:graphicData>
        </a:graphic>
      </p:graphicFrame>
      <p:sp>
        <p:nvSpPr>
          <p:cNvPr id="7" name="Text Placeholder 1"/>
          <p:cNvSpPr>
            <a:spLocks noGrp="1"/>
          </p:cNvSpPr>
          <p:nvPr>
            <p:ph type="body" sz="quarter" idx="10"/>
          </p:nvPr>
        </p:nvSpPr>
        <p:spPr>
          <a:xfrm>
            <a:off x="274638" y="1212849"/>
            <a:ext cx="5486399" cy="5715411"/>
          </a:xfrm>
        </p:spPr>
        <p:txBody>
          <a:bodyPr/>
          <a:lstStyle/>
          <a:p>
            <a:pPr marL="0" indent="0">
              <a:buNone/>
            </a:pPr>
            <a:endParaRPr lang="en-US" sz="3600" dirty="0">
              <a:gradFill>
                <a:gsLst>
                  <a:gs pos="1250">
                    <a:schemeClr val="tx1"/>
                  </a:gs>
                  <a:gs pos="100000">
                    <a:schemeClr val="tx1"/>
                  </a:gs>
                </a:gsLst>
                <a:lin ang="5400000" scaled="0"/>
              </a:gradFill>
            </a:endParaRPr>
          </a:p>
          <a:p>
            <a:pPr marL="0" indent="0">
              <a:buNone/>
            </a:pPr>
            <a:br>
              <a:rPr lang="en-US" sz="3600" dirty="0">
                <a:gradFill>
                  <a:gsLst>
                    <a:gs pos="1250">
                      <a:schemeClr val="tx1"/>
                    </a:gs>
                    <a:gs pos="100000">
                      <a:schemeClr val="tx1"/>
                    </a:gs>
                  </a:gsLst>
                  <a:lin ang="5400000" scaled="0"/>
                </a:gradFill>
              </a:rPr>
            </a:br>
            <a:r>
              <a:rPr lang="en-US" dirty="0">
                <a:gradFill>
                  <a:gsLst>
                    <a:gs pos="1250">
                      <a:schemeClr val="tx2"/>
                    </a:gs>
                    <a:gs pos="99000">
                      <a:schemeClr val="tx2"/>
                    </a:gs>
                  </a:gsLst>
                  <a:lin ang="5400000" scaled="0"/>
                </a:gradFill>
              </a:rPr>
              <a:t>Comparison to Pascal VOC:</a:t>
            </a:r>
          </a:p>
          <a:p>
            <a:r>
              <a:rPr lang="en-US" sz="2000" dirty="0">
                <a:gradFill>
                  <a:gsLst>
                    <a:gs pos="1250">
                      <a:schemeClr val="tx1"/>
                    </a:gs>
                    <a:gs pos="100000">
                      <a:schemeClr val="tx1"/>
                    </a:gs>
                  </a:gsLst>
                  <a:lin ang="5400000" scaled="0"/>
                </a:gradFill>
              </a:rPr>
              <a:t>Popular dataset for comparing object detection approaches.</a:t>
            </a:r>
          </a:p>
          <a:p>
            <a:r>
              <a:rPr lang="en-US" sz="2000" dirty="0">
                <a:gradFill>
                  <a:gsLst>
                    <a:gs pos="1250">
                      <a:schemeClr val="tx1"/>
                    </a:gs>
                    <a:gs pos="100000">
                      <a:schemeClr val="tx1"/>
                    </a:gs>
                  </a:gsLst>
                  <a:lin ang="5400000" scaled="0"/>
                </a:gradFill>
              </a:rPr>
              <a:t>In total ~11500 training and ~6000 test images with ground truth annotations.</a:t>
            </a:r>
          </a:p>
          <a:p>
            <a:r>
              <a:rPr lang="en-US" sz="2000" dirty="0">
                <a:gradFill>
                  <a:gsLst>
                    <a:gs pos="1250">
                      <a:schemeClr val="tx1"/>
                    </a:gs>
                    <a:gs pos="100000">
                      <a:schemeClr val="tx1"/>
                    </a:gs>
                  </a:gsLst>
                  <a:lin ang="5400000" scaled="0"/>
                </a:gradFill>
              </a:rPr>
              <a:t>20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aeroplane</a:t>
            </a:r>
            <a:r>
              <a:rPr lang="en-US" altLang="en-US" sz="1400" b="1" dirty="0">
                <a:solidFill>
                  <a:srgbClr val="008000"/>
                </a:solidFill>
                <a:latin typeface="Courier New" panose="02070309020205020404" pitchFamily="49" charset="0"/>
                <a:cs typeface="Courier New" panose="02070309020205020404" pitchFamily="49" charset="0"/>
              </a:rPr>
              <a:t>', 'bicycle', 'bird', 'boat', 'bottle', 'bus', 'car', 'cat', 'chair', 'cow', '</a:t>
            </a:r>
            <a:r>
              <a:rPr lang="en-US" altLang="en-US" sz="1400" b="1" dirty="0" err="1">
                <a:solidFill>
                  <a:srgbClr val="008000"/>
                </a:solidFill>
                <a:latin typeface="Courier New" panose="02070309020205020404" pitchFamily="49" charset="0"/>
                <a:cs typeface="Courier New" panose="02070309020205020404" pitchFamily="49" charset="0"/>
              </a:rPr>
              <a:t>diningtable</a:t>
            </a:r>
            <a:r>
              <a:rPr lang="en-US" altLang="en-US" sz="1400" b="1" dirty="0">
                <a:solidFill>
                  <a:srgbClr val="008000"/>
                </a:solidFill>
                <a:latin typeface="Courier New" panose="02070309020205020404" pitchFamily="49" charset="0"/>
                <a:cs typeface="Courier New" panose="02070309020205020404" pitchFamily="49" charset="0"/>
              </a:rPr>
              <a:t>',</a:t>
            </a:r>
            <a:br>
              <a:rPr lang="en-US" altLang="en-US" sz="1400" b="1" dirty="0">
                <a:solidFill>
                  <a:srgbClr val="008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'dog', 'horse', 'motorbike', 'person', '</a:t>
            </a:r>
            <a:r>
              <a:rPr lang="en-US" altLang="en-US" sz="1400" b="1" dirty="0" err="1">
                <a:solidFill>
                  <a:srgbClr val="008000"/>
                </a:solidFill>
                <a:latin typeface="Courier New" panose="02070309020205020404" pitchFamily="49" charset="0"/>
                <a:cs typeface="Courier New" panose="02070309020205020404" pitchFamily="49" charset="0"/>
              </a:rPr>
              <a:t>pottedplant</a:t>
            </a:r>
            <a:r>
              <a:rPr lang="en-US" altLang="en-US" sz="1400" b="1" dirty="0">
                <a:solidFill>
                  <a:srgbClr val="008000"/>
                </a:solidFill>
                <a:latin typeface="Courier New" panose="02070309020205020404" pitchFamily="49" charset="0"/>
                <a:cs typeface="Courier New" panose="02070309020205020404" pitchFamily="49" charset="0"/>
              </a:rPr>
              <a:t>', 'sheep', 'sofa', 'train', '</a:t>
            </a:r>
            <a:r>
              <a:rPr lang="en-US" altLang="en-US" sz="1400" b="1" dirty="0" err="1">
                <a:solidFill>
                  <a:srgbClr val="008000"/>
                </a:solidFill>
                <a:latin typeface="Courier New" panose="02070309020205020404" pitchFamily="49" charset="0"/>
                <a:cs typeface="Courier New" panose="02070309020205020404" pitchFamily="49" charset="0"/>
              </a:rPr>
              <a:t>tvmonitor</a:t>
            </a:r>
            <a:r>
              <a:rPr lang="en-US" altLang="en-US" sz="1400" b="1" dirty="0">
                <a:solidFill>
                  <a:srgbClr val="008000"/>
                </a:solidFill>
                <a:latin typeface="Courier New" panose="02070309020205020404" pitchFamily="49" charset="0"/>
                <a:cs typeface="Courier New" panose="02070309020205020404" pitchFamily="49" charset="0"/>
              </a:rPr>
              <a:t>'.</a:t>
            </a: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6" name="Content Placeholder 2"/>
          <p:cNvSpPr txBox="1">
            <a:spLocks/>
          </p:cNvSpPr>
          <p:nvPr/>
        </p:nvSpPr>
        <p:spPr>
          <a:xfrm>
            <a:off x="7831658" y="5630862"/>
            <a:ext cx="2792957" cy="10668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Comparison of our work to the published results (without bounding box regression)</a:t>
            </a:r>
          </a:p>
        </p:txBody>
      </p:sp>
    </p:spTree>
    <p:extLst>
      <p:ext uri="{BB962C8B-B14F-4D97-AF65-F5344CB8AC3E}">
        <p14:creationId xmlns:p14="http://schemas.microsoft.com/office/powerpoint/2010/main" val="1387952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1" y="-1"/>
            <a:ext cx="4857309" cy="3641139"/>
          </a:xfrm>
        </p:spPr>
      </p:pic>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62500" cy="35700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56000"/>
            <a:ext cx="5480337" cy="343852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660" y="0"/>
            <a:ext cx="4781340" cy="357006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0336" y="3570069"/>
            <a:ext cx="2360957" cy="342445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00" y="0"/>
            <a:ext cx="2667000" cy="3556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1293" y="3556000"/>
            <a:ext cx="4350707" cy="3438525"/>
          </a:xfrm>
          <a:prstGeom prst="rect">
            <a:avLst/>
          </a:prstGeom>
        </p:spPr>
      </p:pic>
    </p:spTree>
    <p:extLst>
      <p:ext uri="{BB962C8B-B14F-4D97-AF65-F5344CB8AC3E}">
        <p14:creationId xmlns:p14="http://schemas.microsoft.com/office/powerpoint/2010/main" val="2605021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0" y="0"/>
            <a:ext cx="2723368" cy="36311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3147536"/>
            <a:ext cx="5129318" cy="384698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855" y="3147536"/>
            <a:ext cx="4880013" cy="3846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554" y="2885568"/>
            <a:ext cx="4585300" cy="410895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 y="0"/>
            <a:ext cx="4857309" cy="314753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190" y="0"/>
            <a:ext cx="4857309" cy="3147536"/>
          </a:xfrm>
          <a:prstGeom prst="rect">
            <a:avLst/>
          </a:prstGeom>
        </p:spPr>
      </p:pic>
    </p:spTree>
    <p:extLst>
      <p:ext uri="{BB962C8B-B14F-4D97-AF65-F5344CB8AC3E}">
        <p14:creationId xmlns:p14="http://schemas.microsoft.com/office/powerpoint/2010/main" val="1807809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Demos</a:t>
            </a:r>
          </a:p>
        </p:txBody>
      </p:sp>
    </p:spTree>
    <p:extLst>
      <p:ext uri="{BB962C8B-B14F-4D97-AF65-F5344CB8AC3E}">
        <p14:creationId xmlns:p14="http://schemas.microsoft.com/office/powerpoint/2010/main" val="1643137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object detector: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2"/>
              </a:rPr>
              <a:t>https://github.com/azure/ObjectDetectionUsingCntk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2" name="Picture 1"/>
          <p:cNvPicPr>
            <a:picLocks noChangeAspect="1"/>
          </p:cNvPicPr>
          <p:nvPr/>
        </p:nvPicPr>
        <p:blipFill>
          <a:blip r:embed="rId3"/>
          <a:stretch>
            <a:fillRect/>
          </a:stretch>
        </p:blipFill>
        <p:spPr>
          <a:xfrm>
            <a:off x="5837237" y="1211262"/>
            <a:ext cx="5697812" cy="4953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9956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2366802"/>
          </a:xfrm>
          <a:prstGeom prst="rect">
            <a:avLst/>
          </a:prstGeom>
          <a:noFill/>
        </p:spPr>
        <p:txBody>
          <a:bodyPr wrap="square" lIns="182880" tIns="146304" rIns="182880" bIns="146304" rtlCol="0">
            <a:spAutoFit/>
          </a:bodyPr>
          <a:lstStyle/>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r>
              <a:rPr lang="en-US" sz="2400" dirty="0">
                <a:gradFill>
                  <a:gsLst>
                    <a:gs pos="2917">
                      <a:schemeClr val="tx1"/>
                    </a:gs>
                    <a:gs pos="30000">
                      <a:schemeClr val="tx1"/>
                    </a:gs>
                  </a:gsLst>
                  <a:lin ang="5400000" scaled="0"/>
                </a:gradFill>
                <a:latin typeface="+mj-lt"/>
              </a:rPr>
              <a:t>Published Rest API and visualization </a:t>
            </a: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rPr>
              <a:t>on Azure</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pic>
        <p:nvPicPr>
          <p:cNvPr id="5" name="Picture 4"/>
          <p:cNvPicPr>
            <a:picLocks noChangeAspect="1"/>
          </p:cNvPicPr>
          <p:nvPr/>
        </p:nvPicPr>
        <p:blipFill>
          <a:blip r:embed="rId2"/>
          <a:stretch>
            <a:fillRect/>
          </a:stretch>
        </p:blipFill>
        <p:spPr>
          <a:xfrm>
            <a:off x="3551237" y="5018598"/>
            <a:ext cx="87224" cy="155064"/>
          </a:xfrm>
          <a:prstGeom prst="rect">
            <a:avLst/>
          </a:prstGeom>
        </p:spPr>
      </p:pic>
      <p:pic>
        <p:nvPicPr>
          <p:cNvPr id="7"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7" y="525462"/>
            <a:ext cx="3472004" cy="59436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345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1702004"/>
          </a:xfrm>
          <a:prstGeom prst="rect">
            <a:avLst/>
          </a:prstGeom>
          <a:noFill/>
        </p:spPr>
        <p:txBody>
          <a:bodyPr wrap="square" lIns="182880" tIns="146304" rIns="182880" bIns="146304" rtlCol="0">
            <a:spAutoFit/>
          </a:bodyPr>
          <a:lstStyle/>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r>
              <a:rPr lang="en-US" sz="2400" dirty="0">
                <a:gradFill>
                  <a:gsLst>
                    <a:gs pos="2917">
                      <a:schemeClr val="tx1"/>
                    </a:gs>
                    <a:gs pos="30000">
                      <a:schemeClr val="tx1"/>
                    </a:gs>
                  </a:gsLst>
                  <a:lin ang="5400000" scaled="0"/>
                </a:gradFill>
                <a:latin typeface="+mj-lt"/>
              </a:rPr>
              <a:t>Object detection solution</a:t>
            </a: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94701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153600"/>
            <a:ext cx="11811000" cy="1846659"/>
          </a:xfrm>
        </p:spPr>
        <p:txBody>
          <a:bodyPr/>
          <a:lstStyle/>
          <a:p>
            <a:pPr algn="ctr"/>
            <a:r>
              <a:rPr lang="en-US" sz="7200" dirty="0"/>
              <a:t>Questions ?</a:t>
            </a:r>
            <a:br>
              <a:rPr lang="en-US" sz="7200" dirty="0"/>
            </a:br>
            <a:r>
              <a:rPr lang="en-US" sz="4400" dirty="0"/>
              <a:t>(pabuehle@Microsoft.com)</a:t>
            </a:r>
            <a:endParaRPr lang="en-US" sz="7200" dirty="0"/>
          </a:p>
        </p:txBody>
      </p:sp>
    </p:spTree>
    <p:extLst>
      <p:ext uri="{BB962C8B-B14F-4D97-AF65-F5344CB8AC3E}">
        <p14:creationId xmlns:p14="http://schemas.microsoft.com/office/powerpoint/2010/main" val="2752702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319191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This works – but it’s slow!</a:t>
            </a:r>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157" y="3504677"/>
            <a:ext cx="8382000" cy="2467958"/>
          </a:xfrm>
          <a:prstGeom prst="rect">
            <a:avLst/>
          </a:prstGeom>
        </p:spPr>
      </p:pic>
      <p:sp>
        <p:nvSpPr>
          <p:cNvPr id="13" name="TextBox 12"/>
          <p:cNvSpPr txBox="1"/>
          <p:nvPr/>
        </p:nvSpPr>
        <p:spPr>
          <a:xfrm>
            <a:off x="8232357" y="4836990"/>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17" name="Rectangle 16"/>
          <p:cNvSpPr/>
          <p:nvPr/>
        </p:nvSpPr>
        <p:spPr bwMode="auto">
          <a:xfrm>
            <a:off x="8384757" y="5118353"/>
            <a:ext cx="609600"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213557" y="4926955"/>
            <a:ext cx="228600" cy="208491"/>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136357" y="5537445"/>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060157" y="4768540"/>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1907757" y="5294089"/>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2" name="TextBox 21"/>
          <p:cNvSpPr txBox="1"/>
          <p:nvPr/>
        </p:nvSpPr>
        <p:spPr>
          <a:xfrm>
            <a:off x="1845611" y="4540831"/>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8" name="TextBox 27"/>
          <p:cNvSpPr txBox="1"/>
          <p:nvPr/>
        </p:nvSpPr>
        <p:spPr>
          <a:xfrm>
            <a:off x="8528542" y="4194846"/>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29" name="Rectangle 28"/>
          <p:cNvSpPr/>
          <p:nvPr/>
        </p:nvSpPr>
        <p:spPr bwMode="auto">
          <a:xfrm>
            <a:off x="8742738" y="4489704"/>
            <a:ext cx="404019"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450557" y="45527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15" name="Rectangle 14"/>
          <p:cNvSpPr/>
          <p:nvPr/>
        </p:nvSpPr>
        <p:spPr>
          <a:xfrm>
            <a:off x="8384757" y="2669812"/>
            <a:ext cx="990600" cy="1000681"/>
          </a:xfrm>
          <a:prstGeom prst="rect">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mj-lt"/>
              </a:rPr>
              <a:t>ROI Pooling</a:t>
            </a:r>
          </a:p>
        </p:txBody>
      </p:sp>
      <p:sp>
        <p:nvSpPr>
          <p:cNvPr id="27" name="Freeform 26"/>
          <p:cNvSpPr/>
          <p:nvPr/>
        </p:nvSpPr>
        <p:spPr bwMode="auto">
          <a:xfrm>
            <a:off x="8014531" y="3178040"/>
            <a:ext cx="781389" cy="1452951"/>
          </a:xfrm>
          <a:custGeom>
            <a:avLst/>
            <a:gdLst>
              <a:gd name="connsiteX0" fmla="*/ 686139 w 781389"/>
              <a:gd name="connsiteY0" fmla="*/ 1452951 h 1452951"/>
              <a:gd name="connsiteX1" fmla="*/ 762339 w 781389"/>
              <a:gd name="connsiteY1" fmla="*/ 1348176 h 1452951"/>
              <a:gd name="connsiteX2" fmla="*/ 781389 w 781389"/>
              <a:gd name="connsiteY2" fmla="*/ 1291026 h 1452951"/>
              <a:gd name="connsiteX3" fmla="*/ 771864 w 781389"/>
              <a:gd name="connsiteY3" fmla="*/ 1148151 h 1452951"/>
              <a:gd name="connsiteX4" fmla="*/ 743289 w 781389"/>
              <a:gd name="connsiteY4" fmla="*/ 1052901 h 1452951"/>
              <a:gd name="connsiteX5" fmla="*/ 724239 w 781389"/>
              <a:gd name="connsiteY5" fmla="*/ 1024326 h 1452951"/>
              <a:gd name="connsiteX6" fmla="*/ 705189 w 781389"/>
              <a:gd name="connsiteY6" fmla="*/ 986226 h 1452951"/>
              <a:gd name="connsiteX7" fmla="*/ 638514 w 781389"/>
              <a:gd name="connsiteY7" fmla="*/ 900501 h 1452951"/>
              <a:gd name="connsiteX8" fmla="*/ 600414 w 781389"/>
              <a:gd name="connsiteY8" fmla="*/ 852876 h 1452951"/>
              <a:gd name="connsiteX9" fmla="*/ 590889 w 781389"/>
              <a:gd name="connsiteY9" fmla="*/ 824301 h 1452951"/>
              <a:gd name="connsiteX10" fmla="*/ 562314 w 781389"/>
              <a:gd name="connsiteY10" fmla="*/ 805251 h 1452951"/>
              <a:gd name="connsiteX11" fmla="*/ 533739 w 781389"/>
              <a:gd name="connsiteY11" fmla="*/ 776676 h 1452951"/>
              <a:gd name="connsiteX12" fmla="*/ 505164 w 781389"/>
              <a:gd name="connsiteY12" fmla="*/ 757626 h 1452951"/>
              <a:gd name="connsiteX13" fmla="*/ 476589 w 781389"/>
              <a:gd name="connsiteY13" fmla="*/ 729051 h 1452951"/>
              <a:gd name="connsiteX14" fmla="*/ 448014 w 781389"/>
              <a:gd name="connsiteY14" fmla="*/ 719526 h 1452951"/>
              <a:gd name="connsiteX15" fmla="*/ 419439 w 781389"/>
              <a:gd name="connsiteY15" fmla="*/ 700476 h 1452951"/>
              <a:gd name="connsiteX16" fmla="*/ 381339 w 781389"/>
              <a:gd name="connsiteY16" fmla="*/ 681426 h 1452951"/>
              <a:gd name="connsiteX17" fmla="*/ 352764 w 781389"/>
              <a:gd name="connsiteY17" fmla="*/ 652851 h 1452951"/>
              <a:gd name="connsiteX18" fmla="*/ 267039 w 781389"/>
              <a:gd name="connsiteY18" fmla="*/ 595701 h 1452951"/>
              <a:gd name="connsiteX19" fmla="*/ 209889 w 781389"/>
              <a:gd name="connsiteY19" fmla="*/ 557601 h 1452951"/>
              <a:gd name="connsiteX20" fmla="*/ 181314 w 781389"/>
              <a:gd name="connsiteY20" fmla="*/ 538551 h 1452951"/>
              <a:gd name="connsiteX21" fmla="*/ 143214 w 781389"/>
              <a:gd name="connsiteY21" fmla="*/ 500451 h 1452951"/>
              <a:gd name="connsiteX22" fmla="*/ 105114 w 781389"/>
              <a:gd name="connsiteY22" fmla="*/ 471876 h 1452951"/>
              <a:gd name="connsiteX23" fmla="*/ 57489 w 781389"/>
              <a:gd name="connsiteY23" fmla="*/ 424251 h 1452951"/>
              <a:gd name="connsiteX24" fmla="*/ 28914 w 781389"/>
              <a:gd name="connsiteY24" fmla="*/ 367101 h 1452951"/>
              <a:gd name="connsiteX25" fmla="*/ 339 w 781389"/>
              <a:gd name="connsiteY25" fmla="*/ 309951 h 1452951"/>
              <a:gd name="connsiteX26" fmla="*/ 19389 w 781389"/>
              <a:gd name="connsiteY26" fmla="*/ 119451 h 1452951"/>
              <a:gd name="connsiteX27" fmla="*/ 38439 w 781389"/>
              <a:gd name="connsiteY27" fmla="*/ 90876 h 1452951"/>
              <a:gd name="connsiteX28" fmla="*/ 95589 w 781389"/>
              <a:gd name="connsiteY28" fmla="*/ 52776 h 1452951"/>
              <a:gd name="connsiteX29" fmla="*/ 114639 w 781389"/>
              <a:gd name="connsiteY29" fmla="*/ 24201 h 1452951"/>
              <a:gd name="connsiteX30" fmla="*/ 362289 w 781389"/>
              <a:gd name="connsiteY30" fmla="*/ 5151 h 14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1389" h="1452951">
                <a:moveTo>
                  <a:pt x="686139" y="1452951"/>
                </a:moveTo>
                <a:cubicBezTo>
                  <a:pt x="700961" y="1434424"/>
                  <a:pt x="755285" y="1369338"/>
                  <a:pt x="762339" y="1348176"/>
                </a:cubicBezTo>
                <a:lnTo>
                  <a:pt x="781389" y="1291026"/>
                </a:lnTo>
                <a:cubicBezTo>
                  <a:pt x="778214" y="1243401"/>
                  <a:pt x="776861" y="1195619"/>
                  <a:pt x="771864" y="1148151"/>
                </a:cubicBezTo>
                <a:cubicBezTo>
                  <a:pt x="770200" y="1132344"/>
                  <a:pt x="746950" y="1058392"/>
                  <a:pt x="743289" y="1052901"/>
                </a:cubicBezTo>
                <a:cubicBezTo>
                  <a:pt x="736939" y="1043376"/>
                  <a:pt x="729919" y="1034265"/>
                  <a:pt x="724239" y="1024326"/>
                </a:cubicBezTo>
                <a:cubicBezTo>
                  <a:pt x="717194" y="1011998"/>
                  <a:pt x="712494" y="998402"/>
                  <a:pt x="705189" y="986226"/>
                </a:cubicBezTo>
                <a:cubicBezTo>
                  <a:pt x="671010" y="929261"/>
                  <a:pt x="676575" y="938562"/>
                  <a:pt x="638514" y="900501"/>
                </a:cubicBezTo>
                <a:cubicBezTo>
                  <a:pt x="614573" y="828677"/>
                  <a:pt x="649653" y="914424"/>
                  <a:pt x="600414" y="852876"/>
                </a:cubicBezTo>
                <a:cubicBezTo>
                  <a:pt x="594142" y="845036"/>
                  <a:pt x="597161" y="832141"/>
                  <a:pt x="590889" y="824301"/>
                </a:cubicBezTo>
                <a:cubicBezTo>
                  <a:pt x="583738" y="815362"/>
                  <a:pt x="571108" y="812580"/>
                  <a:pt x="562314" y="805251"/>
                </a:cubicBezTo>
                <a:cubicBezTo>
                  <a:pt x="551966" y="796627"/>
                  <a:pt x="544087" y="785300"/>
                  <a:pt x="533739" y="776676"/>
                </a:cubicBezTo>
                <a:cubicBezTo>
                  <a:pt x="524945" y="769347"/>
                  <a:pt x="513958" y="764955"/>
                  <a:pt x="505164" y="757626"/>
                </a:cubicBezTo>
                <a:cubicBezTo>
                  <a:pt x="494816" y="749002"/>
                  <a:pt x="487797" y="736523"/>
                  <a:pt x="476589" y="729051"/>
                </a:cubicBezTo>
                <a:cubicBezTo>
                  <a:pt x="468235" y="723482"/>
                  <a:pt x="456994" y="724016"/>
                  <a:pt x="448014" y="719526"/>
                </a:cubicBezTo>
                <a:cubicBezTo>
                  <a:pt x="437775" y="714406"/>
                  <a:pt x="429378" y="706156"/>
                  <a:pt x="419439" y="700476"/>
                </a:cubicBezTo>
                <a:cubicBezTo>
                  <a:pt x="407111" y="693431"/>
                  <a:pt x="392893" y="689679"/>
                  <a:pt x="381339" y="681426"/>
                </a:cubicBezTo>
                <a:cubicBezTo>
                  <a:pt x="370378" y="673596"/>
                  <a:pt x="363397" y="661121"/>
                  <a:pt x="352764" y="652851"/>
                </a:cubicBezTo>
                <a:lnTo>
                  <a:pt x="267039" y="595701"/>
                </a:lnTo>
                <a:lnTo>
                  <a:pt x="209889" y="557601"/>
                </a:lnTo>
                <a:cubicBezTo>
                  <a:pt x="200364" y="551251"/>
                  <a:pt x="189409" y="546646"/>
                  <a:pt x="181314" y="538551"/>
                </a:cubicBezTo>
                <a:cubicBezTo>
                  <a:pt x="168614" y="525851"/>
                  <a:pt x="156731" y="512278"/>
                  <a:pt x="143214" y="500451"/>
                </a:cubicBezTo>
                <a:cubicBezTo>
                  <a:pt x="131267" y="489997"/>
                  <a:pt x="116339" y="483101"/>
                  <a:pt x="105114" y="471876"/>
                </a:cubicBezTo>
                <a:cubicBezTo>
                  <a:pt x="41614" y="408376"/>
                  <a:pt x="133689" y="475051"/>
                  <a:pt x="57489" y="424251"/>
                </a:cubicBezTo>
                <a:cubicBezTo>
                  <a:pt x="33548" y="352427"/>
                  <a:pt x="65843" y="440959"/>
                  <a:pt x="28914" y="367101"/>
                </a:cubicBezTo>
                <a:cubicBezTo>
                  <a:pt x="-10521" y="288231"/>
                  <a:pt x="54934" y="391843"/>
                  <a:pt x="339" y="309951"/>
                </a:cubicBezTo>
                <a:cubicBezTo>
                  <a:pt x="896" y="300488"/>
                  <a:pt x="-5459" y="169147"/>
                  <a:pt x="19389" y="119451"/>
                </a:cubicBezTo>
                <a:cubicBezTo>
                  <a:pt x="24509" y="109212"/>
                  <a:pt x="29824" y="98414"/>
                  <a:pt x="38439" y="90876"/>
                </a:cubicBezTo>
                <a:cubicBezTo>
                  <a:pt x="55669" y="75799"/>
                  <a:pt x="95589" y="52776"/>
                  <a:pt x="95589" y="52776"/>
                </a:cubicBezTo>
                <a:cubicBezTo>
                  <a:pt x="101939" y="43251"/>
                  <a:pt x="104931" y="30268"/>
                  <a:pt x="114639" y="24201"/>
                </a:cubicBezTo>
                <a:cubicBezTo>
                  <a:pt x="177248" y="-14929"/>
                  <a:pt x="324946" y="5151"/>
                  <a:pt x="362289" y="5151"/>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p:cNvSpPr/>
          <p:nvPr/>
        </p:nvSpPr>
        <p:spPr bwMode="auto">
          <a:xfrm>
            <a:off x="8964692" y="3173666"/>
            <a:ext cx="650378" cy="1466988"/>
          </a:xfrm>
          <a:custGeom>
            <a:avLst/>
            <a:gdLst>
              <a:gd name="connsiteX0" fmla="*/ 431303 w 650378"/>
              <a:gd name="connsiteY0" fmla="*/ 0 h 1466988"/>
              <a:gd name="connsiteX1" fmla="*/ 526553 w 650378"/>
              <a:gd name="connsiteY1" fmla="*/ 9525 h 1466988"/>
              <a:gd name="connsiteX2" fmla="*/ 555128 w 650378"/>
              <a:gd name="connsiteY2" fmla="*/ 19050 h 1466988"/>
              <a:gd name="connsiteX3" fmla="*/ 593228 w 650378"/>
              <a:gd name="connsiteY3" fmla="*/ 76200 h 1466988"/>
              <a:gd name="connsiteX4" fmla="*/ 612278 w 650378"/>
              <a:gd name="connsiteY4" fmla="*/ 104775 h 1466988"/>
              <a:gd name="connsiteX5" fmla="*/ 650378 w 650378"/>
              <a:gd name="connsiteY5" fmla="*/ 200025 h 1466988"/>
              <a:gd name="connsiteX6" fmla="*/ 640853 w 650378"/>
              <a:gd name="connsiteY6" fmla="*/ 352425 h 1466988"/>
              <a:gd name="connsiteX7" fmla="*/ 631328 w 650378"/>
              <a:gd name="connsiteY7" fmla="*/ 381000 h 1466988"/>
              <a:gd name="connsiteX8" fmla="*/ 593228 w 650378"/>
              <a:gd name="connsiteY8" fmla="*/ 438150 h 1466988"/>
              <a:gd name="connsiteX9" fmla="*/ 536078 w 650378"/>
              <a:gd name="connsiteY9" fmla="*/ 466725 h 1466988"/>
              <a:gd name="connsiteX10" fmla="*/ 478928 w 650378"/>
              <a:gd name="connsiteY10" fmla="*/ 504825 h 1466988"/>
              <a:gd name="connsiteX11" fmla="*/ 412253 w 650378"/>
              <a:gd name="connsiteY11" fmla="*/ 552450 h 1466988"/>
              <a:gd name="connsiteX12" fmla="*/ 355103 w 650378"/>
              <a:gd name="connsiteY12" fmla="*/ 590550 h 1466988"/>
              <a:gd name="connsiteX13" fmla="*/ 326528 w 650378"/>
              <a:gd name="connsiteY13" fmla="*/ 600075 h 1466988"/>
              <a:gd name="connsiteX14" fmla="*/ 278903 w 650378"/>
              <a:gd name="connsiteY14" fmla="*/ 647700 h 1466988"/>
              <a:gd name="connsiteX15" fmla="*/ 259853 w 650378"/>
              <a:gd name="connsiteY15" fmla="*/ 676275 h 1466988"/>
              <a:gd name="connsiteX16" fmla="*/ 231278 w 650378"/>
              <a:gd name="connsiteY16" fmla="*/ 704850 h 1466988"/>
              <a:gd name="connsiteX17" fmla="*/ 174128 w 650378"/>
              <a:gd name="connsiteY17" fmla="*/ 742950 h 1466988"/>
              <a:gd name="connsiteX18" fmla="*/ 116978 w 650378"/>
              <a:gd name="connsiteY18" fmla="*/ 800100 h 1466988"/>
              <a:gd name="connsiteX19" fmla="*/ 69353 w 650378"/>
              <a:gd name="connsiteY19" fmla="*/ 847725 h 1466988"/>
              <a:gd name="connsiteX20" fmla="*/ 31253 w 650378"/>
              <a:gd name="connsiteY20" fmla="*/ 933450 h 1466988"/>
              <a:gd name="connsiteX21" fmla="*/ 21728 w 650378"/>
              <a:gd name="connsiteY21" fmla="*/ 962025 h 1466988"/>
              <a:gd name="connsiteX22" fmla="*/ 12203 w 650378"/>
              <a:gd name="connsiteY22" fmla="*/ 990600 h 1466988"/>
              <a:gd name="connsiteX23" fmla="*/ 12203 w 650378"/>
              <a:gd name="connsiteY23" fmla="*/ 1314450 h 1466988"/>
              <a:gd name="connsiteX24" fmla="*/ 50303 w 650378"/>
              <a:gd name="connsiteY24" fmla="*/ 1400175 h 1466988"/>
              <a:gd name="connsiteX25" fmla="*/ 78878 w 650378"/>
              <a:gd name="connsiteY25" fmla="*/ 1419225 h 1466988"/>
              <a:gd name="connsiteX26" fmla="*/ 116978 w 650378"/>
              <a:gd name="connsiteY26" fmla="*/ 1447800 h 1466988"/>
              <a:gd name="connsiteX27" fmla="*/ 202703 w 650378"/>
              <a:gd name="connsiteY27" fmla="*/ 1466850 h 14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378" h="1466988">
                <a:moveTo>
                  <a:pt x="431303" y="0"/>
                </a:moveTo>
                <a:cubicBezTo>
                  <a:pt x="463053" y="3175"/>
                  <a:pt x="495016" y="4673"/>
                  <a:pt x="526553" y="9525"/>
                </a:cubicBezTo>
                <a:cubicBezTo>
                  <a:pt x="536476" y="11052"/>
                  <a:pt x="548028" y="11950"/>
                  <a:pt x="555128" y="19050"/>
                </a:cubicBezTo>
                <a:cubicBezTo>
                  <a:pt x="571317" y="35239"/>
                  <a:pt x="580528" y="57150"/>
                  <a:pt x="593228" y="76200"/>
                </a:cubicBezTo>
                <a:cubicBezTo>
                  <a:pt x="599578" y="85725"/>
                  <a:pt x="608658" y="93915"/>
                  <a:pt x="612278" y="104775"/>
                </a:cubicBezTo>
                <a:cubicBezTo>
                  <a:pt x="635818" y="175395"/>
                  <a:pt x="622348" y="143964"/>
                  <a:pt x="650378" y="200025"/>
                </a:cubicBezTo>
                <a:cubicBezTo>
                  <a:pt x="647203" y="250825"/>
                  <a:pt x="646181" y="301806"/>
                  <a:pt x="640853" y="352425"/>
                </a:cubicBezTo>
                <a:cubicBezTo>
                  <a:pt x="639802" y="362410"/>
                  <a:pt x="636204" y="372223"/>
                  <a:pt x="631328" y="381000"/>
                </a:cubicBezTo>
                <a:cubicBezTo>
                  <a:pt x="620209" y="401014"/>
                  <a:pt x="612278" y="425450"/>
                  <a:pt x="593228" y="438150"/>
                </a:cubicBezTo>
                <a:cubicBezTo>
                  <a:pt x="466373" y="522720"/>
                  <a:pt x="654384" y="401000"/>
                  <a:pt x="536078" y="466725"/>
                </a:cubicBezTo>
                <a:cubicBezTo>
                  <a:pt x="516064" y="477844"/>
                  <a:pt x="497978" y="492125"/>
                  <a:pt x="478928" y="504825"/>
                </a:cubicBezTo>
                <a:cubicBezTo>
                  <a:pt x="386027" y="566759"/>
                  <a:pt x="530398" y="469748"/>
                  <a:pt x="412253" y="552450"/>
                </a:cubicBezTo>
                <a:cubicBezTo>
                  <a:pt x="393496" y="565580"/>
                  <a:pt x="376823" y="583310"/>
                  <a:pt x="355103" y="590550"/>
                </a:cubicBezTo>
                <a:lnTo>
                  <a:pt x="326528" y="600075"/>
                </a:lnTo>
                <a:cubicBezTo>
                  <a:pt x="279864" y="693403"/>
                  <a:pt x="337299" y="600983"/>
                  <a:pt x="278903" y="647700"/>
                </a:cubicBezTo>
                <a:cubicBezTo>
                  <a:pt x="269964" y="654851"/>
                  <a:pt x="267182" y="667481"/>
                  <a:pt x="259853" y="676275"/>
                </a:cubicBezTo>
                <a:cubicBezTo>
                  <a:pt x="251229" y="686623"/>
                  <a:pt x="241911" y="696580"/>
                  <a:pt x="231278" y="704850"/>
                </a:cubicBezTo>
                <a:cubicBezTo>
                  <a:pt x="213206" y="718906"/>
                  <a:pt x="187865" y="724634"/>
                  <a:pt x="174128" y="742950"/>
                </a:cubicBezTo>
                <a:cubicBezTo>
                  <a:pt x="138684" y="790208"/>
                  <a:pt x="158762" y="772244"/>
                  <a:pt x="116978" y="800100"/>
                </a:cubicBezTo>
                <a:cubicBezTo>
                  <a:pt x="66178" y="876300"/>
                  <a:pt x="132853" y="784225"/>
                  <a:pt x="69353" y="847725"/>
                </a:cubicBezTo>
                <a:cubicBezTo>
                  <a:pt x="46712" y="870366"/>
                  <a:pt x="40684" y="905156"/>
                  <a:pt x="31253" y="933450"/>
                </a:cubicBezTo>
                <a:lnTo>
                  <a:pt x="21728" y="962025"/>
                </a:lnTo>
                <a:lnTo>
                  <a:pt x="12203" y="990600"/>
                </a:lnTo>
                <a:cubicBezTo>
                  <a:pt x="-1732" y="1129952"/>
                  <a:pt x="-6248" y="1129943"/>
                  <a:pt x="12203" y="1314450"/>
                </a:cubicBezTo>
                <a:cubicBezTo>
                  <a:pt x="14299" y="1335409"/>
                  <a:pt x="31843" y="1381715"/>
                  <a:pt x="50303" y="1400175"/>
                </a:cubicBezTo>
                <a:cubicBezTo>
                  <a:pt x="58398" y="1408270"/>
                  <a:pt x="69563" y="1412571"/>
                  <a:pt x="78878" y="1419225"/>
                </a:cubicBezTo>
                <a:cubicBezTo>
                  <a:pt x="91796" y="1428452"/>
                  <a:pt x="102779" y="1440700"/>
                  <a:pt x="116978" y="1447800"/>
                </a:cubicBezTo>
                <a:cubicBezTo>
                  <a:pt x="161102" y="1469862"/>
                  <a:pt x="164512" y="1466850"/>
                  <a:pt x="202703" y="1466850"/>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Rectangle 32"/>
          <p:cNvSpPr/>
          <p:nvPr/>
        </p:nvSpPr>
        <p:spPr bwMode="auto">
          <a:xfrm>
            <a:off x="8232357" y="2222753"/>
            <a:ext cx="3167480" cy="3429000"/>
          </a:xfrm>
          <a:prstGeom prst="rect">
            <a:avLst/>
          </a:prstGeom>
          <a:noFill/>
          <a:ln w="19050">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003757" y="1885788"/>
            <a:ext cx="196214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latin typeface="+mj-lt"/>
              </a:rPr>
              <a:t>Perform for each ROI</a:t>
            </a:r>
          </a:p>
        </p:txBody>
      </p:sp>
      <p:sp>
        <p:nvSpPr>
          <p:cNvPr id="26" name="TextBox 25"/>
          <p:cNvSpPr txBox="1"/>
          <p:nvPr/>
        </p:nvSpPr>
        <p:spPr>
          <a:xfrm>
            <a:off x="10096241" y="4989097"/>
            <a:ext cx="574516"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21</a:t>
            </a:r>
          </a:p>
        </p:txBody>
      </p:sp>
      <p:sp>
        <p:nvSpPr>
          <p:cNvPr id="37" name="TextBox 36"/>
          <p:cNvSpPr txBox="1"/>
          <p:nvPr/>
        </p:nvSpPr>
        <p:spPr>
          <a:xfrm>
            <a:off x="10023057" y="4716462"/>
            <a:ext cx="50510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31" name="TextBox 30"/>
          <p:cNvSpPr txBox="1"/>
          <p:nvPr/>
        </p:nvSpPr>
        <p:spPr>
          <a:xfrm>
            <a:off x="1602957" y="52385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8" name="Rectangle 7"/>
          <p:cNvSpPr/>
          <p:nvPr/>
        </p:nvSpPr>
        <p:spPr bwMode="auto">
          <a:xfrm>
            <a:off x="10213557" y="3954462"/>
            <a:ext cx="314607" cy="1371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8" descr="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50501" y="4083395"/>
            <a:ext cx="975681" cy="9478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0096241" y="4886162"/>
            <a:ext cx="124655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Linear SVM classifier</a:t>
            </a:r>
          </a:p>
        </p:txBody>
      </p:sp>
    </p:spTree>
    <p:extLst>
      <p:ext uri="{BB962C8B-B14F-4D97-AF65-F5344CB8AC3E}">
        <p14:creationId xmlns:p14="http://schemas.microsoft.com/office/powerpoint/2010/main" val="39496616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467598" cy="2179058"/>
          </a:xfrm>
        </p:spPr>
        <p:txBody>
          <a:bodyPr/>
          <a:lstStyle/>
          <a:p>
            <a:r>
              <a:rPr lang="en-US" dirty="0"/>
              <a:t>Challenges  for </a:t>
            </a:r>
            <a:r>
              <a:rPr lang="en-US" dirty="0"/>
              <a:t>Computer Vision</a:t>
            </a:r>
          </a:p>
        </p:txBody>
      </p:sp>
    </p:spTree>
    <p:extLst>
      <p:ext uri="{BB962C8B-B14F-4D97-AF65-F5344CB8AC3E}">
        <p14:creationId xmlns:p14="http://schemas.microsoft.com/office/powerpoint/2010/main" val="34925701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050"/>
          <p:cNvSpPr/>
          <p:nvPr/>
        </p:nvSpPr>
        <p:spPr bwMode="auto">
          <a:xfrm>
            <a:off x="874005" y="2696062"/>
            <a:ext cx="2067632" cy="1771120"/>
          </a:xfrm>
          <a:prstGeom prst="rect">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4466949" y="2874850"/>
            <a:ext cx="3842300" cy="2298812"/>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9497243" y="3077308"/>
            <a:ext cx="2135591" cy="2096354"/>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857582"/>
            <a:ext cx="1077032" cy="609600"/>
          </a:xfrm>
          <a:prstGeom prst="rect">
            <a:avLst/>
          </a:prstGeom>
        </p:spPr>
      </p:pic>
      <p:pic>
        <p:nvPicPr>
          <p:cNvPr id="36" name="Picture 3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857582"/>
            <a:ext cx="1077032" cy="609600"/>
          </a:xfrm>
          <a:prstGeom prst="rect">
            <a:avLst/>
          </a:prstGeom>
        </p:spPr>
      </p:pic>
      <p:pic>
        <p:nvPicPr>
          <p:cNvPr id="33" name="Picture 3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280791"/>
            <a:ext cx="1077032" cy="609600"/>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280791"/>
            <a:ext cx="1077032" cy="609600"/>
          </a:xfrm>
          <a:prstGeom prst="rect">
            <a:avLst/>
          </a:prstGeom>
        </p:spPr>
      </p:pic>
      <p:pic>
        <p:nvPicPr>
          <p:cNvPr id="6" name="Picture 5"/>
          <p:cNvPicPr>
            <a:picLocks noChangeAspect="1"/>
          </p:cNvPicPr>
          <p:nvPr/>
        </p:nvPicPr>
        <p:blipFill>
          <a:blip r:embed="rId6"/>
          <a:stretch>
            <a:fillRect/>
          </a:stretch>
        </p:blipFill>
        <p:spPr>
          <a:xfrm>
            <a:off x="1784302" y="4640262"/>
            <a:ext cx="1494653" cy="1378629"/>
          </a:xfrm>
          <a:prstGeom prst="rect">
            <a:avLst/>
          </a:prstGeom>
        </p:spPr>
      </p:pic>
      <p:sp>
        <p:nvSpPr>
          <p:cNvPr id="14" name="Rectangle 13"/>
          <p:cNvSpPr/>
          <p:nvPr/>
        </p:nvSpPr>
        <p:spPr bwMode="auto">
          <a:xfrm>
            <a:off x="1814985" y="3421062"/>
            <a:ext cx="235935" cy="200863"/>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4" idx="1"/>
          </p:cNvCxnSpPr>
          <p:nvPr/>
        </p:nvCxnSpPr>
        <p:spPr>
          <a:xfrm flipH="1">
            <a:off x="1784303" y="3521494"/>
            <a:ext cx="30682" cy="1118768"/>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081603" y="3418994"/>
            <a:ext cx="1197352" cy="1251930"/>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63786" y="5420795"/>
            <a:ext cx="1790700"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Matrix of values in range [0,255]</a:t>
            </a:r>
          </a:p>
        </p:txBody>
      </p:sp>
      <p:sp>
        <p:nvSpPr>
          <p:cNvPr id="46" name="TextBox 45"/>
          <p:cNvSpPr txBox="1"/>
          <p:nvPr/>
        </p:nvSpPr>
        <p:spPr>
          <a:xfrm>
            <a:off x="4727534" y="2551609"/>
            <a:ext cx="332113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3D plot of the matrix to the left</a:t>
            </a:r>
          </a:p>
        </p:txBody>
      </p:sp>
      <p:sp>
        <p:nvSpPr>
          <p:cNvPr id="47" name="TextBox 46"/>
          <p:cNvSpPr txBox="1"/>
          <p:nvPr/>
        </p:nvSpPr>
        <p:spPr>
          <a:xfrm>
            <a:off x="9333738" y="2560243"/>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human sees</a:t>
            </a:r>
          </a:p>
        </p:txBody>
      </p:sp>
      <p:sp>
        <p:nvSpPr>
          <p:cNvPr id="49" name="TextBox 48"/>
          <p:cNvSpPr txBox="1"/>
          <p:nvPr/>
        </p:nvSpPr>
        <p:spPr>
          <a:xfrm>
            <a:off x="602575" y="2080761"/>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computer sees</a:t>
            </a:r>
          </a:p>
        </p:txBody>
      </p:sp>
      <p:cxnSp>
        <p:nvCxnSpPr>
          <p:cNvPr id="25" name="Straight Connector 24"/>
          <p:cNvCxnSpPr/>
          <p:nvPr/>
        </p:nvCxnSpPr>
        <p:spPr>
          <a:xfrm>
            <a:off x="4008437" y="3480345"/>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885237" y="3528324"/>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2696062"/>
            <a:ext cx="1077032" cy="60960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2696062"/>
            <a:ext cx="1077032" cy="609600"/>
          </a:xfrm>
          <a:prstGeom prst="rect">
            <a:avLst/>
          </a:prstGeom>
        </p:spPr>
      </p:pic>
    </p:spTree>
    <p:extLst>
      <p:ext uri="{BB962C8B-B14F-4D97-AF65-F5344CB8AC3E}">
        <p14:creationId xmlns:p14="http://schemas.microsoft.com/office/powerpoint/2010/main" val="1874619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1561108" y="2303797"/>
            <a:ext cx="9906917" cy="386609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12" name="Rectangle 11"/>
          <p:cNvSpPr/>
          <p:nvPr/>
        </p:nvSpPr>
        <p:spPr>
          <a:xfrm>
            <a:off x="5232103" y="5350960"/>
            <a:ext cx="1771639" cy="338554"/>
          </a:xfrm>
          <a:prstGeom prst="rect">
            <a:avLst/>
          </a:prstGeom>
        </p:spPr>
        <p:txBody>
          <a:bodyPr wrap="none">
            <a:spAutoFit/>
          </a:bodyPr>
          <a:lstStyle/>
          <a:p>
            <a:pPr algn="ctr"/>
            <a:r>
              <a:rPr lang="en-US" sz="1600" b="1" dirty="0"/>
              <a:t>Bad illumination</a:t>
            </a:r>
          </a:p>
        </p:txBody>
      </p:sp>
      <p:sp>
        <p:nvSpPr>
          <p:cNvPr id="20" name="Rectangle 19"/>
          <p:cNvSpPr/>
          <p:nvPr/>
        </p:nvSpPr>
        <p:spPr>
          <a:xfrm>
            <a:off x="3525873" y="1569981"/>
            <a:ext cx="1338828" cy="338554"/>
          </a:xfrm>
          <a:prstGeom prst="rect">
            <a:avLst/>
          </a:prstGeom>
        </p:spPr>
        <p:txBody>
          <a:bodyPr wrap="none">
            <a:spAutoFit/>
          </a:bodyPr>
          <a:lstStyle/>
          <a:p>
            <a:pPr algn="ctr"/>
            <a:r>
              <a:rPr lang="en-US" sz="1600" b="1" dirty="0"/>
              <a:t>Motion blur</a:t>
            </a:r>
          </a:p>
        </p:txBody>
      </p:sp>
      <p:sp>
        <p:nvSpPr>
          <p:cNvPr id="21" name="Rectangle 20"/>
          <p:cNvSpPr/>
          <p:nvPr/>
        </p:nvSpPr>
        <p:spPr>
          <a:xfrm>
            <a:off x="5909521" y="1340236"/>
            <a:ext cx="1112805" cy="338554"/>
          </a:xfrm>
          <a:prstGeom prst="rect">
            <a:avLst/>
          </a:prstGeom>
        </p:spPr>
        <p:txBody>
          <a:bodyPr wrap="none">
            <a:spAutoFit/>
          </a:bodyPr>
          <a:lstStyle/>
          <a:p>
            <a:pPr algn="ctr"/>
            <a:r>
              <a:rPr lang="en-US" sz="1600" b="1" dirty="0"/>
              <a:t>Occlusion</a:t>
            </a:r>
          </a:p>
        </p:txBody>
      </p:sp>
      <p:pic>
        <p:nvPicPr>
          <p:cNvPr id="2054" name="Picture 6" descr="http://www.ransen.com/Repligator/Images/Motion-Blur-BlueCa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52176" y="1931277"/>
            <a:ext cx="1895126" cy="12318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farm1.static.flickr.com/89/218752577_311ffd965c_m.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5023" y="1709517"/>
            <a:ext cx="1230367" cy="132416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7945716" y="1660772"/>
            <a:ext cx="1673023" cy="338554"/>
          </a:xfrm>
          <a:prstGeom prst="rect">
            <a:avLst/>
          </a:prstGeom>
        </p:spPr>
        <p:txBody>
          <a:bodyPr wrap="none">
            <a:spAutoFit/>
          </a:bodyPr>
          <a:lstStyle/>
          <a:p>
            <a:pPr algn="ctr"/>
            <a:r>
              <a:rPr lang="en-US" sz="1600" b="1" dirty="0"/>
              <a:t>Partial visibility</a:t>
            </a:r>
          </a:p>
        </p:txBody>
      </p:sp>
      <p:pic>
        <p:nvPicPr>
          <p:cNvPr id="24" name="Picture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3113" y="2056279"/>
            <a:ext cx="1879333" cy="130801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90356" y="5723896"/>
            <a:ext cx="1655129" cy="1102316"/>
          </a:xfrm>
          <a:prstGeom prst="rect">
            <a:avLst/>
          </a:prstGeom>
        </p:spPr>
      </p:pic>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1" name="Rectangle 40"/>
          <p:cNvSpPr/>
          <p:nvPr/>
        </p:nvSpPr>
        <p:spPr>
          <a:xfrm>
            <a:off x="10223043" y="3302930"/>
            <a:ext cx="1225015" cy="338554"/>
          </a:xfrm>
          <a:prstGeom prst="rect">
            <a:avLst/>
          </a:prstGeom>
          <a:solidFill>
            <a:schemeClr val="bg1"/>
          </a:solidFill>
        </p:spPr>
        <p:txBody>
          <a:bodyPr wrap="none">
            <a:spAutoFit/>
          </a:bodyPr>
          <a:lstStyle/>
          <a:p>
            <a:pPr algn="ctr"/>
            <a:r>
              <a:rPr lang="en-US" sz="1600" b="1" dirty="0"/>
              <a:t>Object size</a:t>
            </a:r>
          </a:p>
        </p:txBody>
      </p:sp>
      <p:pic>
        <p:nvPicPr>
          <p:cNvPr id="2074" name="Picture 26" descr="http://images.thecarconnection.com/med/2011-tesla-roadster-2-5_100336062_m.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22126" y="3668213"/>
            <a:ext cx="1782511" cy="126464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p:cNvPicPr>
            <a:picLocks noChangeAspect="1"/>
          </p:cNvPicPr>
          <p:nvPr/>
        </p:nvPicPr>
        <p:blipFill>
          <a:blip r:embed="rId8"/>
          <a:stretch>
            <a:fillRect/>
          </a:stretch>
        </p:blipFill>
        <p:spPr>
          <a:xfrm>
            <a:off x="7501479" y="5395684"/>
            <a:ext cx="2200323" cy="1283522"/>
          </a:xfrm>
          <a:prstGeom prst="rect">
            <a:avLst/>
          </a:prstGeom>
        </p:spPr>
      </p:pic>
      <p:sp>
        <p:nvSpPr>
          <p:cNvPr id="48" name="Rectangle 47"/>
          <p:cNvSpPr/>
          <p:nvPr/>
        </p:nvSpPr>
        <p:spPr>
          <a:xfrm>
            <a:off x="7840501" y="5181356"/>
            <a:ext cx="1634550" cy="338554"/>
          </a:xfrm>
          <a:prstGeom prst="rect">
            <a:avLst/>
          </a:prstGeom>
        </p:spPr>
        <p:txBody>
          <a:bodyPr wrap="none">
            <a:spAutoFit/>
          </a:bodyPr>
          <a:lstStyle/>
          <a:p>
            <a:pPr algn="ctr"/>
            <a:r>
              <a:rPr lang="en-US" sz="1600" b="1" dirty="0"/>
              <a:t>Low-resolution</a:t>
            </a:r>
          </a:p>
        </p:txBody>
      </p:sp>
      <p:sp>
        <p:nvSpPr>
          <p:cNvPr id="50" name="Rectangle 49"/>
          <p:cNvSpPr/>
          <p:nvPr/>
        </p:nvSpPr>
        <p:spPr>
          <a:xfrm>
            <a:off x="3002302" y="4656579"/>
            <a:ext cx="1343125" cy="584775"/>
          </a:xfrm>
          <a:prstGeom prst="rect">
            <a:avLst/>
          </a:prstGeom>
        </p:spPr>
        <p:txBody>
          <a:bodyPr wrap="none">
            <a:spAutoFit/>
          </a:bodyPr>
          <a:lstStyle/>
          <a:p>
            <a:pPr algn="ctr"/>
            <a:r>
              <a:rPr lang="en-US" sz="1600" b="1" dirty="0"/>
              <a:t>Background</a:t>
            </a:r>
            <a:br>
              <a:rPr lang="en-US" sz="1600" b="1" dirty="0"/>
            </a:br>
            <a:r>
              <a:rPr lang="en-US" sz="1600" b="1" dirty="0"/>
              <a:t>similarity</a:t>
            </a:r>
          </a:p>
        </p:txBody>
      </p:sp>
      <p:pic>
        <p:nvPicPr>
          <p:cNvPr id="2076" name="Picture 28" descr="Image result for camouflage animal"/>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768585" y="5268345"/>
            <a:ext cx="1777351" cy="133301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350867" y="3033680"/>
            <a:ext cx="2537447" cy="584775"/>
          </a:xfrm>
          <a:prstGeom prst="rect">
            <a:avLst/>
          </a:prstGeom>
          <a:solidFill>
            <a:schemeClr val="bg1"/>
          </a:solidFill>
        </p:spPr>
        <p:txBody>
          <a:bodyPr wrap="square">
            <a:spAutoFit/>
          </a:bodyPr>
          <a:lstStyle/>
          <a:p>
            <a:pPr algn="ctr"/>
            <a:r>
              <a:rPr lang="en-US" sz="1600" b="1" dirty="0"/>
              <a:t>Within-object appearance variance</a:t>
            </a:r>
          </a:p>
        </p:txBody>
      </p:sp>
      <p:pic>
        <p:nvPicPr>
          <p:cNvPr id="55" name="Picture 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3549" y="3668214"/>
            <a:ext cx="1748647" cy="1311485"/>
          </a:xfrm>
          <a:prstGeom prst="rect">
            <a:avLst/>
          </a:prstGeom>
        </p:spPr>
      </p:pic>
    </p:spTree>
    <p:extLst>
      <p:ext uri="{BB962C8B-B14F-4D97-AF65-F5344CB8AC3E}">
        <p14:creationId xmlns:p14="http://schemas.microsoft.com/office/powerpoint/2010/main" val="766754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9" grpId="0"/>
      <p:bldP spid="41" grpId="0" animBg="1"/>
      <p:bldP spid="48" grpId="0"/>
      <p:bldP spid="50" grpId="0"/>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4278" y="166687"/>
            <a:ext cx="11889564" cy="917575"/>
          </a:xfrm>
        </p:spPr>
        <p:txBody>
          <a:bodyPr/>
          <a:lstStyle/>
          <a:p>
            <a:r>
              <a:rPr lang="en-US" dirty="0"/>
              <a:t>Computer Vision Problems</a:t>
            </a:r>
          </a:p>
        </p:txBody>
      </p:sp>
      <p:sp>
        <p:nvSpPr>
          <p:cNvPr id="6" name="Text Placeholder 2"/>
          <p:cNvSpPr txBox="1">
            <a:spLocks/>
          </p:cNvSpPr>
          <p:nvPr/>
        </p:nvSpPr>
        <p:spPr>
          <a:xfrm>
            <a:off x="427037" y="1897062"/>
            <a:ext cx="2590800" cy="16589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Classification</a:t>
            </a:r>
          </a:p>
          <a:p>
            <a:r>
              <a:rPr lang="en-US" sz="1800" dirty="0">
                <a:gradFill>
                  <a:gsLst>
                    <a:gs pos="1250">
                      <a:schemeClr val="tx1"/>
                    </a:gs>
                    <a:gs pos="100000">
                      <a:schemeClr val="tx1"/>
                    </a:gs>
                  </a:gsLst>
                  <a:lin ang="5400000" scaled="0"/>
                </a:gradFill>
              </a:rPr>
              <a:t>Is there a deer in the image?</a:t>
            </a:r>
          </a:p>
          <a:p>
            <a:pPr lvl="1"/>
            <a:endParaRPr lang="en-US" sz="200" dirty="0">
              <a:gradFill>
                <a:gsLst>
                  <a:gs pos="1250">
                    <a:schemeClr val="tx1"/>
                  </a:gs>
                  <a:gs pos="100000">
                    <a:schemeClr val="tx1"/>
                  </a:gs>
                </a:gsLst>
                <a:lin ang="5400000" scaled="0"/>
              </a:gradFill>
              <a:latin typeface="+mn-lt"/>
            </a:endParaRPr>
          </a:p>
        </p:txBody>
      </p:sp>
      <p:cxnSp>
        <p:nvCxnSpPr>
          <p:cNvPr id="9" name="Straight Connector 8"/>
          <p:cNvCxnSpPr/>
          <p:nvPr/>
        </p:nvCxnSpPr>
        <p:spPr>
          <a:xfrm flipV="1">
            <a:off x="31702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528939" y="3890065"/>
            <a:ext cx="2310824" cy="1299839"/>
          </a:xfrm>
          <a:prstGeom prst="rect">
            <a:avLst/>
          </a:prstGeom>
        </p:spPr>
      </p:pic>
      <p:sp>
        <p:nvSpPr>
          <p:cNvPr id="8" name="TextBox 7"/>
          <p:cNvSpPr txBox="1"/>
          <p:nvPr/>
        </p:nvSpPr>
        <p:spPr>
          <a:xfrm>
            <a:off x="449628" y="3852819"/>
            <a:ext cx="935962"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rgbClr val="FFC000"/>
                </a:solidFill>
              </a:rPr>
              <a:t>Yes</a:t>
            </a:r>
          </a:p>
        </p:txBody>
      </p:sp>
      <p:cxnSp>
        <p:nvCxnSpPr>
          <p:cNvPr id="11" name="Straight Connector 10"/>
          <p:cNvCxnSpPr/>
          <p:nvPr/>
        </p:nvCxnSpPr>
        <p:spPr>
          <a:xfrm flipV="1">
            <a:off x="63706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ounded Rectangular Callout 10"/>
          <p:cNvSpPr/>
          <p:nvPr/>
        </p:nvSpPr>
        <p:spPr bwMode="auto">
          <a:xfrm>
            <a:off x="7409569" y="1084262"/>
            <a:ext cx="1718049" cy="889000"/>
          </a:xfrm>
          <a:prstGeom prst="wedgeRoundRectCallout">
            <a:avLst>
              <a:gd name="adj1" fmla="val 314"/>
              <a:gd name="adj2" fmla="val 8996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Focus of this talk</a:t>
            </a:r>
          </a:p>
        </p:txBody>
      </p:sp>
      <p:grpSp>
        <p:nvGrpSpPr>
          <p:cNvPr id="12" name="Group 11"/>
          <p:cNvGrpSpPr/>
          <p:nvPr/>
        </p:nvGrpSpPr>
        <p:grpSpPr>
          <a:xfrm>
            <a:off x="6676972" y="1909639"/>
            <a:ext cx="2643535" cy="3983370"/>
            <a:chOff x="6676972" y="1909639"/>
            <a:chExt cx="2643535" cy="3983370"/>
          </a:xfrm>
        </p:grpSpPr>
        <p:pic>
          <p:nvPicPr>
            <p:cNvPr id="20" name="Picture 19"/>
            <p:cNvPicPr>
              <a:picLocks noChangeAspect="1"/>
            </p:cNvPicPr>
            <p:nvPr/>
          </p:nvPicPr>
          <p:blipFill>
            <a:blip r:embed="rId3"/>
            <a:stretch>
              <a:fillRect/>
            </a:stretch>
          </p:blipFill>
          <p:spPr>
            <a:xfrm>
              <a:off x="6676972" y="3890064"/>
              <a:ext cx="2310824" cy="1299839"/>
            </a:xfrm>
            <a:prstGeom prst="rect">
              <a:avLst/>
            </a:prstGeom>
          </p:spPr>
        </p:pic>
        <p:sp>
          <p:nvSpPr>
            <p:cNvPr id="24" name="Rectangle 23"/>
            <p:cNvSpPr/>
            <p:nvPr/>
          </p:nvSpPr>
          <p:spPr bwMode="auto">
            <a:xfrm>
              <a:off x="8057227" y="4118811"/>
              <a:ext cx="599410" cy="902451"/>
            </a:xfrm>
            <a:prstGeom prst="rect">
              <a:avLst/>
            </a:prstGeom>
            <a:noFill/>
            <a:ln w="38100">
              <a:solidFill>
                <a:srgbClr val="FFC0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1" name="Straight Connector 20"/>
            <p:cNvCxnSpPr/>
            <p:nvPr/>
          </p:nvCxnSpPr>
          <p:spPr>
            <a:xfrm flipV="1">
              <a:off x="9293275" y="1909639"/>
              <a:ext cx="27232" cy="3983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2"/>
            <p:cNvSpPr txBox="1">
              <a:spLocks/>
            </p:cNvSpPr>
            <p:nvPr/>
          </p:nvSpPr>
          <p:spPr>
            <a:xfrm>
              <a:off x="6739060" y="2049462"/>
              <a:ext cx="2401136" cy="162506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Object detection</a:t>
              </a:r>
            </a:p>
            <a:p>
              <a:r>
                <a:rPr lang="en-US" sz="1800" dirty="0">
                  <a:gradFill>
                    <a:gsLst>
                      <a:gs pos="1250">
                        <a:schemeClr val="tx1"/>
                      </a:gs>
                      <a:gs pos="100000">
                        <a:schemeClr val="tx1"/>
                      </a:gs>
                    </a:gsLst>
                    <a:lin ang="5400000" scaled="0"/>
                  </a:gradFill>
                </a:rPr>
                <a:t>Where in the image is the deer?</a:t>
              </a:r>
            </a:p>
          </p:txBody>
        </p:sp>
      </p:grpSp>
      <p:grpSp>
        <p:nvGrpSpPr>
          <p:cNvPr id="31" name="Group 30"/>
          <p:cNvGrpSpPr/>
          <p:nvPr/>
        </p:nvGrpSpPr>
        <p:grpSpPr>
          <a:xfrm>
            <a:off x="9445674" y="2049462"/>
            <a:ext cx="2797469" cy="3153289"/>
            <a:chOff x="9445674" y="2049462"/>
            <a:chExt cx="2797469" cy="3153289"/>
          </a:xfrm>
        </p:grpSpPr>
        <p:sp>
          <p:nvSpPr>
            <p:cNvPr id="19" name="Text Placeholder 2"/>
            <p:cNvSpPr txBox="1">
              <a:spLocks/>
            </p:cNvSpPr>
            <p:nvPr/>
          </p:nvSpPr>
          <p:spPr>
            <a:xfrm>
              <a:off x="9445674" y="2049462"/>
              <a:ext cx="2797469" cy="19297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segmentation</a:t>
              </a:r>
            </a:p>
            <a:p>
              <a:r>
                <a:rPr lang="en-US" sz="1800" dirty="0">
                  <a:gradFill>
                    <a:gsLst>
                      <a:gs pos="1250">
                        <a:schemeClr val="tx1"/>
                      </a:gs>
                      <a:gs pos="100000">
                        <a:schemeClr val="tx1"/>
                      </a:gs>
                    </a:gsLst>
                    <a:lin ang="5400000" scaled="0"/>
                  </a:gradFill>
                </a:rPr>
                <a:t>Where exactly is the deer?</a:t>
              </a:r>
            </a:p>
            <a:p>
              <a:r>
                <a:rPr lang="en-US" sz="1800" dirty="0">
                  <a:gradFill>
                    <a:gsLst>
                      <a:gs pos="1250">
                        <a:schemeClr val="tx1"/>
                      </a:gs>
                      <a:gs pos="100000">
                        <a:schemeClr val="tx1"/>
                      </a:gs>
                    </a:gsLst>
                    <a:lin ang="5400000" scaled="0"/>
                  </a:gradFill>
                </a:rPr>
                <a:t>Coming soon to CNTK</a:t>
              </a:r>
            </a:p>
          </p:txBody>
        </p:sp>
        <p:pic>
          <p:nvPicPr>
            <p:cNvPr id="28" name="Picture 27"/>
            <p:cNvPicPr>
              <a:picLocks noChangeAspect="1"/>
            </p:cNvPicPr>
            <p:nvPr/>
          </p:nvPicPr>
          <p:blipFill>
            <a:blip r:embed="rId3"/>
            <a:stretch>
              <a:fillRect/>
            </a:stretch>
          </p:blipFill>
          <p:spPr>
            <a:xfrm>
              <a:off x="9625986" y="3901324"/>
              <a:ext cx="2310824" cy="1299839"/>
            </a:xfrm>
            <a:prstGeom prst="rect">
              <a:avLst/>
            </a:prstGeom>
          </p:spPr>
        </p:pic>
        <p:sp>
          <p:nvSpPr>
            <p:cNvPr id="13" name="Freeform: Shape 12"/>
            <p:cNvSpPr/>
            <p:nvPr/>
          </p:nvSpPr>
          <p:spPr bwMode="auto">
            <a:xfrm>
              <a:off x="9616000" y="3881493"/>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9616000" y="3901325"/>
              <a:ext cx="183637" cy="1255606"/>
            </a:xfrm>
            <a:prstGeom prst="rect">
              <a:avLst/>
            </a:pr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Shape 15"/>
            <p:cNvSpPr/>
            <p:nvPr/>
          </p:nvSpPr>
          <p:spPr bwMode="auto">
            <a:xfrm>
              <a:off x="10132150" y="4658693"/>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Freeform: Shape 29"/>
            <p:cNvSpPr/>
            <p:nvPr/>
          </p:nvSpPr>
          <p:spPr bwMode="auto">
            <a:xfrm>
              <a:off x="11315334" y="4686300"/>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Freeform: Shape 6"/>
            <p:cNvSpPr/>
            <p:nvPr/>
          </p:nvSpPr>
          <p:spPr bwMode="auto">
            <a:xfrm>
              <a:off x="11043138" y="4259262"/>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9" name="Group 28"/>
          <p:cNvGrpSpPr/>
          <p:nvPr/>
        </p:nvGrpSpPr>
        <p:grpSpPr>
          <a:xfrm>
            <a:off x="3233635" y="1897062"/>
            <a:ext cx="3060802" cy="3596191"/>
            <a:chOff x="3233635" y="1897062"/>
            <a:chExt cx="3060802" cy="3596191"/>
          </a:xfrm>
        </p:grpSpPr>
        <p:sp>
          <p:nvSpPr>
            <p:cNvPr id="5" name="Text Placeholder 2"/>
            <p:cNvSpPr txBox="1">
              <a:spLocks/>
            </p:cNvSpPr>
            <p:nvPr/>
          </p:nvSpPr>
          <p:spPr>
            <a:xfrm>
              <a:off x="3653112" y="1897062"/>
              <a:ext cx="2641325" cy="18743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Similarity</a:t>
              </a:r>
            </a:p>
            <a:p>
              <a:r>
                <a:rPr lang="en-US" sz="1800" dirty="0">
                  <a:gradFill>
                    <a:gsLst>
                      <a:gs pos="1250">
                        <a:schemeClr val="tx1"/>
                      </a:gs>
                      <a:gs pos="100000">
                        <a:schemeClr val="tx1"/>
                      </a:gs>
                    </a:gsLst>
                    <a:lin ang="5400000" scaled="0"/>
                  </a:gradFill>
                </a:rPr>
                <a:t>Which images are similar to the query image?</a:t>
              </a:r>
            </a:p>
          </p:txBody>
        </p:sp>
        <p:pic>
          <p:nvPicPr>
            <p:cNvPr id="18" name="Picture 17"/>
            <p:cNvPicPr>
              <a:picLocks noChangeAspect="1"/>
            </p:cNvPicPr>
            <p:nvPr/>
          </p:nvPicPr>
          <p:blipFill>
            <a:blip r:embed="rId4"/>
            <a:stretch>
              <a:fillRect/>
            </a:stretch>
          </p:blipFill>
          <p:spPr>
            <a:xfrm>
              <a:off x="3793216" y="3885563"/>
              <a:ext cx="2196422" cy="1461992"/>
            </a:xfrm>
            <a:prstGeom prst="rect">
              <a:avLst/>
            </a:prstGeom>
          </p:spPr>
        </p:pic>
        <p:sp>
          <p:nvSpPr>
            <p:cNvPr id="10" name="Rectangle 9"/>
            <p:cNvSpPr/>
            <p:nvPr/>
          </p:nvSpPr>
          <p:spPr bwMode="auto">
            <a:xfrm>
              <a:off x="3364945" y="3822741"/>
              <a:ext cx="1295398" cy="74578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3"/>
            <a:stretch>
              <a:fillRect/>
            </a:stretch>
          </p:blipFill>
          <p:spPr>
            <a:xfrm>
              <a:off x="3324381" y="3792659"/>
              <a:ext cx="1255940" cy="706466"/>
            </a:xfrm>
            <a:prstGeom prst="rect">
              <a:avLst/>
            </a:prstGeom>
          </p:spPr>
        </p:pic>
        <p:sp>
          <p:nvSpPr>
            <p:cNvPr id="25" name="TextBox 24"/>
            <p:cNvSpPr txBox="1"/>
            <p:nvPr/>
          </p:nvSpPr>
          <p:spPr>
            <a:xfrm>
              <a:off x="5024737" y="4643790"/>
              <a:ext cx="126970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FFC000"/>
                  </a:solidFill>
                </a:rPr>
                <a:t>Similar image</a:t>
              </a:r>
            </a:p>
          </p:txBody>
        </p:sp>
        <p:sp>
          <p:nvSpPr>
            <p:cNvPr id="22" name="TextBox 21"/>
            <p:cNvSpPr txBox="1"/>
            <p:nvPr/>
          </p:nvSpPr>
          <p:spPr>
            <a:xfrm>
              <a:off x="3233635" y="3763099"/>
              <a:ext cx="851002" cy="877163"/>
            </a:xfrm>
            <a:prstGeom prst="rect">
              <a:avLst/>
            </a:prstGeom>
            <a:noFill/>
          </p:spPr>
          <p:txBody>
            <a:bodyPr wrap="none" lIns="182880" tIns="146304" rIns="182880" bIns="146304" rtlCol="0">
              <a:spAutoFit/>
            </a:bodyPr>
            <a:lstStyle/>
            <a:p>
              <a:pPr>
                <a:lnSpc>
                  <a:spcPct val="90000"/>
                </a:lnSpc>
                <a:spcAft>
                  <a:spcPts val="600"/>
                </a:spcAft>
              </a:pPr>
              <a:r>
                <a:rPr lang="en-US" sz="1400" b="1" dirty="0">
                  <a:solidFill>
                    <a:srgbClr val="FFC000"/>
                  </a:solidFill>
                </a:rPr>
                <a:t>Query</a:t>
              </a:r>
              <a:br>
                <a:rPr lang="en-US" sz="1400" b="1" dirty="0">
                  <a:solidFill>
                    <a:srgbClr val="FFC000"/>
                  </a:solidFill>
                </a:rPr>
              </a:br>
              <a:r>
                <a:rPr lang="en-US" sz="1400" b="1" dirty="0">
                  <a:solidFill>
                    <a:srgbClr val="FFC000"/>
                  </a:solidFill>
                </a:rPr>
                <a:t>image</a:t>
              </a:r>
              <a:br>
                <a:rPr lang="en-US" sz="1400" b="1" dirty="0">
                  <a:solidFill>
                    <a:srgbClr val="FFC000"/>
                  </a:solidFill>
                </a:rPr>
              </a:br>
              <a:endParaRPr lang="en-US" sz="1400" b="1" dirty="0">
                <a:solidFill>
                  <a:srgbClr val="FFC000"/>
                </a:solidFill>
              </a:endParaRPr>
            </a:p>
          </p:txBody>
        </p:sp>
      </p:grpSp>
      <p:sp>
        <p:nvSpPr>
          <p:cNvPr id="32" name="Left Brace 31"/>
          <p:cNvSpPr/>
          <p:nvPr/>
        </p:nvSpPr>
        <p:spPr>
          <a:xfrm rot="16200000">
            <a:off x="5997414" y="333556"/>
            <a:ext cx="486116" cy="11842730"/>
          </a:xfrm>
          <a:prstGeom prst="leftBrac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152236" y="6316662"/>
            <a:ext cx="8176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65000"/>
                  </a:schemeClr>
                </a:solidFill>
                <a:latin typeface="+mj-lt"/>
              </a:rPr>
              <a:t>Solutions available in the Microsoft Cognitive Toolbox (CNTK)</a:t>
            </a:r>
          </a:p>
        </p:txBody>
      </p:sp>
    </p:spTree>
    <p:extLst>
      <p:ext uri="{BB962C8B-B14F-4D97-AF65-F5344CB8AC3E}">
        <p14:creationId xmlns:p14="http://schemas.microsoft.com/office/powerpoint/2010/main" val="17398038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315199" cy="2179058"/>
          </a:xfrm>
        </p:spPr>
        <p:txBody>
          <a:bodyPr/>
          <a:lstStyle/>
          <a:p>
            <a:r>
              <a:rPr lang="en-US" dirty="0"/>
              <a:t>Image Classification</a:t>
            </a:r>
          </a:p>
        </p:txBody>
      </p:sp>
    </p:spTree>
    <p:extLst>
      <p:ext uri="{BB962C8B-B14F-4D97-AF65-F5344CB8AC3E}">
        <p14:creationId xmlns:p14="http://schemas.microsoft.com/office/powerpoint/2010/main" val="24776334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267267" y="3597003"/>
            <a:ext cx="2339340" cy="1564434"/>
          </a:xfrm>
          <a:prstGeom prst="rect">
            <a:avLst/>
          </a:prstGeom>
        </p:spPr>
      </p:pic>
      <p:sp>
        <p:nvSpPr>
          <p:cNvPr id="2" name="Text Placeholder 1"/>
          <p:cNvSpPr>
            <a:spLocks noGrp="1"/>
          </p:cNvSpPr>
          <p:nvPr>
            <p:ph type="body" sz="quarter" idx="10"/>
          </p:nvPr>
        </p:nvSpPr>
        <p:spPr>
          <a:xfrm>
            <a:off x="274638" y="1212850"/>
            <a:ext cx="11887200" cy="3323987"/>
          </a:xfrm>
        </p:spPr>
        <p:txBody>
          <a:bodyPr/>
          <a:lstStyle/>
          <a:p>
            <a:pPr marL="0" indent="0">
              <a:buNone/>
            </a:pPr>
            <a:endParaRPr lang="en-US" sz="3600" dirty="0"/>
          </a:p>
          <a:p>
            <a:pPr marL="0" indent="0">
              <a:buNone/>
            </a:pPr>
            <a:r>
              <a:rPr lang="en-US" sz="3600" dirty="0"/>
              <a:t>Deer classifier:</a:t>
            </a:r>
            <a:endParaRPr lang="en-US" sz="2000" dirty="0"/>
          </a:p>
          <a:p>
            <a:pPr lvl="1"/>
            <a:r>
              <a:rPr lang="en-US" sz="2000" dirty="0">
                <a:latin typeface="+mj-lt"/>
              </a:rPr>
              <a:t>Build a system to recognize if a deer is in the image</a:t>
            </a:r>
          </a:p>
          <a:p>
            <a:pPr lvl="1"/>
            <a:r>
              <a:rPr lang="en-US" sz="2000" dirty="0">
                <a:latin typeface="+mj-lt"/>
              </a:rPr>
              <a:t>Before 2012: hard-code manual rules that a deer has legs + eyes + </a:t>
            </a:r>
            <a:r>
              <a:rPr lang="en-US" sz="2000" dirty="0" err="1">
                <a:latin typeface="+mj-lt"/>
              </a:rPr>
              <a:t>etc</a:t>
            </a:r>
            <a:r>
              <a:rPr lang="en-US" sz="2000" dirty="0">
                <a:latin typeface="+mj-lt"/>
              </a:rPr>
              <a:t> (e.g. Pictorial Structures)</a:t>
            </a:r>
          </a:p>
          <a:p>
            <a:pPr lvl="1"/>
            <a:r>
              <a:rPr lang="en-US" sz="2000" dirty="0">
                <a:latin typeface="+mj-lt"/>
              </a:rPr>
              <a:t>Deep learning: use positive and negative training examples to learn these rules automatically</a:t>
            </a:r>
          </a:p>
          <a:p>
            <a:pPr lvl="1"/>
            <a:endParaRPr lang="en-US" sz="2000" dirty="0">
              <a:latin typeface="+mj-lt"/>
            </a:endParaRPr>
          </a:p>
          <a:p>
            <a:pPr lvl="1"/>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Image classification</a:t>
            </a:r>
          </a:p>
        </p:txBody>
      </p:sp>
      <p:sp>
        <p:nvSpPr>
          <p:cNvPr id="5" name="Rectangle 4"/>
          <p:cNvSpPr/>
          <p:nvPr/>
        </p:nvSpPr>
        <p:spPr>
          <a:xfrm>
            <a:off x="1417637" y="6353632"/>
            <a:ext cx="4038600" cy="338554"/>
          </a:xfrm>
          <a:prstGeom prst="rect">
            <a:avLst/>
          </a:prstGeom>
        </p:spPr>
        <p:txBody>
          <a:bodyPr wrap="square">
            <a:spAutoFit/>
          </a:bodyPr>
          <a:lstStyle/>
          <a:p>
            <a:pPr lvl="1" algn="ctr"/>
            <a:r>
              <a:rPr lang="en-US" sz="1600" dirty="0"/>
              <a:t>Positive training examples</a:t>
            </a:r>
          </a:p>
        </p:txBody>
      </p:sp>
      <p:sp>
        <p:nvSpPr>
          <p:cNvPr id="6" name="Rectangle 5"/>
          <p:cNvSpPr/>
          <p:nvPr/>
        </p:nvSpPr>
        <p:spPr>
          <a:xfrm>
            <a:off x="7336644" y="6359108"/>
            <a:ext cx="4038600" cy="338554"/>
          </a:xfrm>
          <a:prstGeom prst="rect">
            <a:avLst/>
          </a:prstGeom>
        </p:spPr>
        <p:txBody>
          <a:bodyPr wrap="square">
            <a:spAutoFit/>
          </a:bodyPr>
          <a:lstStyle/>
          <a:p>
            <a:pPr lvl="1" algn="ctr"/>
            <a:r>
              <a:rPr lang="en-US" sz="1600" dirty="0"/>
              <a:t>Negative training example</a:t>
            </a:r>
          </a:p>
        </p:txBody>
      </p:sp>
      <p:cxnSp>
        <p:nvCxnSpPr>
          <p:cNvPr id="18" name="Straight Connector 17"/>
          <p:cNvCxnSpPr/>
          <p:nvPr/>
        </p:nvCxnSpPr>
        <p:spPr>
          <a:xfrm flipV="1">
            <a:off x="6534987" y="3976026"/>
            <a:ext cx="0" cy="2314502"/>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628057" y="4625122"/>
            <a:ext cx="2030383" cy="1542922"/>
          </a:xfrm>
          <a:prstGeom prst="rect">
            <a:avLst/>
          </a:prstGeom>
        </p:spPr>
      </p:pic>
      <p:pic>
        <p:nvPicPr>
          <p:cNvPr id="15" name="Picture 14"/>
          <p:cNvPicPr>
            <a:picLocks noChangeAspect="1"/>
          </p:cNvPicPr>
          <p:nvPr/>
        </p:nvPicPr>
        <p:blipFill>
          <a:blip r:embed="rId4"/>
          <a:stretch>
            <a:fillRect/>
          </a:stretch>
        </p:blipFill>
        <p:spPr>
          <a:xfrm>
            <a:off x="4075176" y="4217324"/>
            <a:ext cx="1624584" cy="1950720"/>
          </a:xfrm>
          <a:prstGeom prst="rect">
            <a:avLst/>
          </a:prstGeom>
        </p:spPr>
      </p:pic>
      <p:pic>
        <p:nvPicPr>
          <p:cNvPr id="20" name="Picture 19"/>
          <p:cNvPicPr>
            <a:picLocks noChangeAspect="1"/>
          </p:cNvPicPr>
          <p:nvPr/>
        </p:nvPicPr>
        <p:blipFill>
          <a:blip r:embed="rId5"/>
          <a:stretch>
            <a:fillRect/>
          </a:stretch>
        </p:blipFill>
        <p:spPr>
          <a:xfrm>
            <a:off x="6944074" y="4690591"/>
            <a:ext cx="2238783" cy="1492522"/>
          </a:xfrm>
          <a:prstGeom prst="rect">
            <a:avLst/>
          </a:prstGeom>
        </p:spPr>
      </p:pic>
      <p:pic>
        <p:nvPicPr>
          <p:cNvPr id="27" name="Picture 26"/>
          <p:cNvPicPr>
            <a:picLocks noChangeAspect="1"/>
          </p:cNvPicPr>
          <p:nvPr/>
        </p:nvPicPr>
        <p:blipFill>
          <a:blip r:embed="rId6"/>
          <a:stretch>
            <a:fillRect/>
          </a:stretch>
        </p:blipFill>
        <p:spPr>
          <a:xfrm>
            <a:off x="10330952" y="3949451"/>
            <a:ext cx="1373685" cy="2060527"/>
          </a:xfrm>
          <a:prstGeom prst="rect">
            <a:avLst/>
          </a:prstGeom>
        </p:spPr>
      </p:pic>
      <p:pic>
        <p:nvPicPr>
          <p:cNvPr id="29" name="Picture 28"/>
          <p:cNvPicPr>
            <a:picLocks noChangeAspect="1"/>
          </p:cNvPicPr>
          <p:nvPr/>
        </p:nvPicPr>
        <p:blipFill>
          <a:blip r:embed="rId7"/>
          <a:stretch>
            <a:fillRect/>
          </a:stretch>
        </p:blipFill>
        <p:spPr>
          <a:xfrm>
            <a:off x="8092169" y="3949451"/>
            <a:ext cx="1960015" cy="1102508"/>
          </a:xfrm>
          <a:prstGeom prst="rect">
            <a:avLst/>
          </a:prstGeom>
        </p:spPr>
      </p:pic>
      <p:pic>
        <p:nvPicPr>
          <p:cNvPr id="31" name="Picture 30"/>
          <p:cNvPicPr>
            <a:picLocks noChangeAspect="1"/>
          </p:cNvPicPr>
          <p:nvPr/>
        </p:nvPicPr>
        <p:blipFill>
          <a:blip r:embed="rId8"/>
          <a:stretch>
            <a:fillRect/>
          </a:stretch>
        </p:blipFill>
        <p:spPr>
          <a:xfrm>
            <a:off x="9303714" y="5192684"/>
            <a:ext cx="1155596" cy="1155596"/>
          </a:xfrm>
          <a:prstGeom prst="rect">
            <a:avLst/>
          </a:prstGeom>
        </p:spPr>
      </p:pic>
    </p:spTree>
    <p:extLst>
      <p:ext uri="{BB962C8B-B14F-4D97-AF65-F5344CB8AC3E}">
        <p14:creationId xmlns:p14="http://schemas.microsoft.com/office/powerpoint/2010/main" val="7206025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2017_05_AIImmersion_object_detection</Template>
  <TotalTime>446</TotalTime>
  <Words>2490</Words>
  <Application>Microsoft Office PowerPoint</Application>
  <PresentationFormat>Custom</PresentationFormat>
  <Paragraphs>350</Paragraphs>
  <Slides>39</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Cambria Math</vt:lpstr>
      <vt:lpstr>Consolas</vt:lpstr>
      <vt:lpstr>Courier New</vt:lpstr>
      <vt:lpstr>Segoe UI</vt:lpstr>
      <vt:lpstr>Segoe UI Light</vt:lpstr>
      <vt:lpstr>Segoe UI Semilight</vt:lpstr>
      <vt:lpstr>Wingdings</vt:lpstr>
      <vt:lpstr>Wingdings 2</vt:lpstr>
      <vt:lpstr>Wingdings 3</vt:lpstr>
      <vt:lpstr>5-50129_AI_Immersion_Workshop_Template</vt:lpstr>
      <vt:lpstr>PowerPoint Presentation</vt:lpstr>
      <vt:lpstr>Deep-Learning based Object Detection</vt:lpstr>
      <vt:lpstr>Session Goals </vt:lpstr>
      <vt:lpstr>Challenges  for Computer Vision</vt:lpstr>
      <vt:lpstr>Challenges for Computer Vision</vt:lpstr>
      <vt:lpstr>Challenges for Computer Vision</vt:lpstr>
      <vt:lpstr>Computer Vision Problems</vt:lpstr>
      <vt:lpstr>Image Classification</vt:lpstr>
      <vt:lpstr>Image classification</vt:lpstr>
      <vt:lpstr>DNN Featurizer</vt:lpstr>
      <vt:lpstr>Published results</vt:lpstr>
      <vt:lpstr>DNN Featurizer</vt:lpstr>
      <vt:lpstr>ImageNet dataset</vt:lpstr>
      <vt:lpstr>Image Similarity</vt:lpstr>
      <vt:lpstr>DNN Featurizer</vt:lpstr>
      <vt:lpstr>Similarity between two images</vt:lpstr>
      <vt:lpstr>Demo</vt:lpstr>
      <vt:lpstr>Demo</vt:lpstr>
      <vt:lpstr>Object Detection</vt:lpstr>
      <vt:lpstr>Overview</vt:lpstr>
      <vt:lpstr>Popular object detection approaches</vt:lpstr>
      <vt:lpstr>R-CNN pipeline</vt:lpstr>
      <vt:lpstr>This works – but it’s slow!</vt:lpstr>
      <vt:lpstr>Preliminary dataset</vt:lpstr>
      <vt:lpstr>ROI generation</vt:lpstr>
      <vt:lpstr>Training data</vt:lpstr>
      <vt:lpstr>Classifier training</vt:lpstr>
      <vt:lpstr>Results</vt:lpstr>
      <vt:lpstr>Results</vt:lpstr>
      <vt:lpstr>Results on Pascal VOC</vt:lpstr>
      <vt:lpstr>PowerPoint Presentation</vt:lpstr>
      <vt:lpstr>PowerPoint Presentation</vt:lpstr>
      <vt:lpstr>Demos</vt:lpstr>
      <vt:lpstr>Demo</vt:lpstr>
      <vt:lpstr>Demo</vt:lpstr>
      <vt:lpstr>Demo</vt:lpstr>
      <vt:lpstr>Questions ? (pabuehle@Microsoft.com)</vt:lpstr>
      <vt:lpstr>Appendix</vt:lpstr>
      <vt:lpstr>This works – but it’s slow!</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Patrick Buehler</dc:creator>
  <cp:keywords>AI Immersion Workshop</cp:keywords>
  <dc:description>Template: Mitchell Derrey, Silver Fox Productions_x000d_
Formatting: _x000d_
Audience Type:</dc:description>
  <cp:lastModifiedBy>Patrick Buehler</cp:lastModifiedBy>
  <cp:revision>237</cp:revision>
  <dcterms:created xsi:type="dcterms:W3CDTF">2017-05-02T12:59:49Z</dcterms:created>
  <dcterms:modified xsi:type="dcterms:W3CDTF">2017-05-07T18:32:58Z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